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29" r:id="rId3"/>
    <p:sldId id="330" r:id="rId4"/>
    <p:sldId id="331" r:id="rId5"/>
    <p:sldId id="332" r:id="rId6"/>
    <p:sldId id="333" r:id="rId7"/>
    <p:sldId id="338" r:id="rId8"/>
    <p:sldId id="265" r:id="rId9"/>
    <p:sldId id="337" r:id="rId10"/>
    <p:sldId id="339" r:id="rId11"/>
    <p:sldId id="334" r:id="rId12"/>
    <p:sldId id="268" r:id="rId13"/>
    <p:sldId id="285" r:id="rId14"/>
    <p:sldId id="336" r:id="rId15"/>
    <p:sldId id="276" r:id="rId16"/>
    <p:sldId id="315" r:id="rId17"/>
    <p:sldId id="312" r:id="rId18"/>
    <p:sldId id="316" r:id="rId19"/>
    <p:sldId id="325" r:id="rId20"/>
    <p:sldId id="317" r:id="rId21"/>
    <p:sldId id="318" r:id="rId22"/>
    <p:sldId id="319" r:id="rId23"/>
    <p:sldId id="321" r:id="rId24"/>
    <p:sldId id="328" r:id="rId25"/>
    <p:sldId id="322" r:id="rId26"/>
    <p:sldId id="323" r:id="rId27"/>
    <p:sldId id="320" r:id="rId28"/>
    <p:sldId id="299" r:id="rId29"/>
    <p:sldId id="266" r:id="rId30"/>
    <p:sldId id="275" r:id="rId31"/>
    <p:sldId id="296" r:id="rId32"/>
    <p:sldId id="277" r:id="rId33"/>
    <p:sldId id="269" r:id="rId34"/>
    <p:sldId id="270" r:id="rId35"/>
    <p:sldId id="274" r:id="rId36"/>
    <p:sldId id="298" r:id="rId37"/>
    <p:sldId id="326" r:id="rId38"/>
    <p:sldId id="314" r:id="rId39"/>
    <p:sldId id="297" r:id="rId40"/>
    <p:sldId id="313" r:id="rId41"/>
    <p:sldId id="324" r:id="rId42"/>
    <p:sldId id="278" r:id="rId43"/>
    <p:sldId id="279" r:id="rId44"/>
    <p:sldId id="280" r:id="rId45"/>
    <p:sldId id="281" r:id="rId46"/>
    <p:sldId id="327" r:id="rId47"/>
    <p:sldId id="304" r:id="rId48"/>
    <p:sldId id="335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9A7"/>
    <a:srgbClr val="F0E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C4A42-35D3-475D-859F-5D47EA34D047}" type="datetimeFigureOut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31332-2DC4-4925-8C1F-4057EAC531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31332-2DC4-4925-8C1F-4057EAC5312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31332-2DC4-4925-8C1F-4057EAC5312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6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729741"/>
            <a:ext cx="8255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B7222-B797-41BE-8E11-3A195BC0A1EA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0074B-0599-4AEE-BB3F-5503FDD52A88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149B-A553-449A-9ACD-ADA452BD794B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C4567-6039-4AA3-967E-28ED43A84F37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8458-E0EC-49F7-91E3-FCB36BB032FE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26" name="Picture 25" descr="Picture1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228600" y="228600"/>
            <a:ext cx="2450390" cy="755842"/>
          </a:xfrm>
          <a:prstGeom prst="rect">
            <a:avLst/>
          </a:prstGeom>
        </p:spPr>
      </p:pic>
      <p:pic>
        <p:nvPicPr>
          <p:cNvPr id="28" name="Picture 27" descr="Picture2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38200" y="4114800"/>
            <a:ext cx="4900779" cy="1511683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685800" y="1981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E5F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RMS</a:t>
            </a:r>
            <a:r>
              <a:rPr lang="en-US" sz="5400" b="0" baseline="0" dirty="0">
                <a:solidFill>
                  <a:srgbClr val="E5F9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Express – Installation And Configuration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649478"/>
            <a:ext cx="8255000" cy="1172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DDE9E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921383"/>
            <a:ext cx="8072119" cy="4044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54554" y="6556200"/>
            <a:ext cx="257429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D2DEE0"/>
                </a:solidFill>
                <a:latin typeface="Constantia"/>
                <a:cs typeface="Constantia"/>
              </a:defRPr>
            </a:lvl1pPr>
          </a:lstStyle>
          <a:p>
            <a:pPr marL="12700">
              <a:lnSpc>
                <a:spcPts val="1240"/>
              </a:lnSpc>
            </a:pPr>
            <a:endParaRPr spc="-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CC926-2CFA-4779-B23D-EB3D963B5F27}" type="datetime1">
              <a:rPr lang="en-US" smtClean="0"/>
              <a:pPr/>
              <a:t>4/7/2016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b2osz/direwolf/releases/download/1.3-dev-K/direwolf-1.3-dev-K-win.zip" TargetMode="External"/><Relationship Id="rId2" Type="http://schemas.openxmlformats.org/officeDocument/2006/relationships/hyperlink" Target="http://uz7.ho.ua/modem_beta/soundmodem94.zip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ebo.com/packet/layer-one/transmit.html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mp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NUL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204431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0" dirty="0"/>
              <a:t>Hardware TNC or Sound Card?</a:t>
            </a:r>
            <a:br>
              <a:rPr lang="en-US" sz="4000" spc="-10" dirty="0"/>
            </a:br>
            <a:r>
              <a:rPr lang="en-US" sz="2800" spc="-10" dirty="0"/>
              <a:t>There are </a:t>
            </a:r>
            <a:r>
              <a:rPr lang="en-US" sz="2800" spc="-10" dirty="0" smtClean="0"/>
              <a:t>disadvantages </a:t>
            </a:r>
            <a:r>
              <a:rPr lang="en-US" sz="2800" spc="-10" dirty="0"/>
              <a:t>to both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92910"/>
            <a:ext cx="7617460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Hardware TNC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Only does packet (or maybe </a:t>
            </a:r>
            <a:r>
              <a:rPr lang="en-US" sz="2600" spc="-10" dirty="0" err="1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Pactor</a:t>
            </a:r>
            <a:r>
              <a:rPr lang="en-US" sz="2600" spc="-1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 too).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Older units do not perform as well, no new development.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Will require USB to serial adapter.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600" spc="-5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Sound 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Card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Sound levels and other settings may be changed unexpectedly.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Requires additional software, and a slightly more complex operation (more training?).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03625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6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Installing </a:t>
            </a:r>
            <a:r>
              <a:rPr sz="4000" spc="-5" dirty="0"/>
              <a:t>RMS</a:t>
            </a:r>
            <a:r>
              <a:rPr sz="4000" spc="-20" dirty="0"/>
              <a:t> </a:t>
            </a:r>
            <a:r>
              <a:rPr sz="4000" spc="-15" dirty="0"/>
              <a:t>Express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199888"/>
            <a:ext cx="8054340" cy="3339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Download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zip</a:t>
            </a:r>
            <a:r>
              <a:rPr sz="2600" spc="-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file:</a:t>
            </a:r>
            <a:endParaRPr sz="2600" dirty="0"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</a:pPr>
            <a:r>
              <a:rPr sz="2400" u="heavy" spc="-10" dirty="0">
                <a:solidFill>
                  <a:srgbClr val="FFFFFF"/>
                </a:solidFill>
                <a:latin typeface="Calibri" pitchFamily="34" charset="0"/>
                <a:cs typeface="Constantia"/>
                <a:hlinkClick r:id="rId2" invalidUrl="ftp://autoupdate.winlink.org/User Programs/"/>
              </a:rPr>
              <a:t>ftp://autoupdate.winlink.org/User%20Programs/</a:t>
            </a:r>
            <a:endParaRPr lang="en-US" sz="2400" u="heavy" spc="-10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</a:pP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www.winlink.org – Client Software, RMS Express</a:t>
            </a:r>
          </a:p>
          <a:p>
            <a:pPr marL="286385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</a:pP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Watch for false downloads</a:t>
            </a:r>
            <a:endParaRPr sz="24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Extract</a:t>
            </a:r>
            <a:r>
              <a:rPr sz="2600" spc="-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.msi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installer</a:t>
            </a:r>
            <a:r>
              <a:rPr sz="26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from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zip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</a:t>
            </a:r>
            <a:r>
              <a:rPr sz="2600" spc="-1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6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run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it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Complete the setup screens (call sign, location, etc.).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Browse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C:\RMS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Express\, right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</a:t>
            </a:r>
            <a:r>
              <a:rPr sz="2600" spc="-3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on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  <a:buFont typeface="Wingdings" pitchFamily="2" charset="2"/>
              <a:buChar char="§"/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Express.exe</a:t>
            </a:r>
            <a:r>
              <a:rPr sz="2600" spc="-1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600" spc="-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select</a:t>
            </a:r>
            <a:r>
              <a:rPr sz="2600" spc="-1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option</a:t>
            </a:r>
            <a:r>
              <a:rPr sz="26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</a:t>
            </a:r>
            <a:r>
              <a:rPr sz="2600" spc="-1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create</a:t>
            </a:r>
            <a:r>
              <a:rPr sz="2600" spc="-1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26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shortcut.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958211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23900"/>
            <a:ext cx="521081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RMS </a:t>
            </a:r>
            <a:r>
              <a:rPr sz="4000" spc="-15" dirty="0"/>
              <a:t>Express </a:t>
            </a:r>
            <a:r>
              <a:rPr sz="4000" spc="-5" dirty="0"/>
              <a:t>Initial</a:t>
            </a:r>
            <a:r>
              <a:rPr sz="4000" spc="-20" dirty="0"/>
              <a:t> </a:t>
            </a:r>
            <a:r>
              <a:rPr sz="4000" spc="-10" dirty="0"/>
              <a:t>Setup</a:t>
            </a:r>
            <a:endParaRPr sz="4000" dirty="0"/>
          </a:p>
        </p:txBody>
      </p:sp>
      <p:grpSp>
        <p:nvGrpSpPr>
          <p:cNvPr id="5" name="Group 4"/>
          <p:cNvGrpSpPr/>
          <p:nvPr/>
        </p:nvGrpSpPr>
        <p:grpSpPr>
          <a:xfrm>
            <a:off x="685800" y="1371600"/>
            <a:ext cx="7789863" cy="5370513"/>
            <a:chOff x="685800" y="1371600"/>
            <a:chExt cx="7789863" cy="5370513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1371600"/>
              <a:ext cx="7789863" cy="537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3429000" y="3810000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1981200" y="5638800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4724400" y="1905000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733800" y="4648200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User</a:t>
            </a:r>
            <a:r>
              <a:rPr spc="-80" dirty="0"/>
              <a:t> </a:t>
            </a:r>
            <a:r>
              <a:rPr spc="-25" dirty="0"/>
              <a:t>Preferences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25727"/>
            <a:ext cx="822706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Font typeface="Wingdings" pitchFamily="2" charset="2"/>
              <a:buChar char="§"/>
            </a:pPr>
            <a:r>
              <a:rPr sz="2450" spc="185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 “Files”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followed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by</a:t>
            </a:r>
            <a:r>
              <a:rPr sz="2600" spc="-1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“Preference</a:t>
            </a:r>
            <a:r>
              <a:rPr lang="en-US" sz="26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s/Message Notification</a:t>
            </a:r>
            <a:r>
              <a:rPr sz="26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”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32" y="2185651"/>
            <a:ext cx="4001076" cy="405532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88761"/>
            <a:ext cx="3659938" cy="40587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6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Installing </a:t>
            </a:r>
            <a:r>
              <a:rPr sz="4000" spc="-5" dirty="0"/>
              <a:t>RMS</a:t>
            </a:r>
            <a:r>
              <a:rPr sz="4000" spc="-20" dirty="0"/>
              <a:t> </a:t>
            </a:r>
            <a:r>
              <a:rPr sz="4000" spc="-15" dirty="0"/>
              <a:t>Express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199888"/>
            <a:ext cx="8054340" cy="2800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  <a:cs typeface="Constantia"/>
              </a:rPr>
              <a:t>The first time you originate a message using RMS Express, you will be registered in the </a:t>
            </a:r>
            <a:r>
              <a:rPr lang="en-US" sz="2600" dirty="0" err="1">
                <a:solidFill>
                  <a:schemeClr val="bg1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dirty="0">
                <a:solidFill>
                  <a:schemeClr val="bg1"/>
                </a:solidFill>
                <a:latin typeface="Calibri" pitchFamily="34" charset="0"/>
                <a:cs typeface="Constantia"/>
              </a:rPr>
              <a:t> system and will have a callsign@winlink.org address. This account remains active as long as you use is regularly. Inactive accounts will be purged after about 1 year.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  <a:cs typeface="Constantia"/>
              </a:rPr>
              <a:t>You will also have access to the </a:t>
            </a:r>
            <a:r>
              <a:rPr lang="en-US" sz="2600" dirty="0" err="1">
                <a:solidFill>
                  <a:schemeClr val="bg1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dirty="0">
                <a:solidFill>
                  <a:schemeClr val="bg1"/>
                </a:solidFill>
                <a:latin typeface="Calibri" pitchFamily="34" charset="0"/>
                <a:cs typeface="Constantia"/>
              </a:rPr>
              <a:t> Webmail system and other good tools on the </a:t>
            </a:r>
            <a:r>
              <a:rPr lang="en-US" sz="2600" dirty="0" smtClean="0">
                <a:solidFill>
                  <a:schemeClr val="bg1"/>
                </a:solidFill>
                <a:latin typeface="Calibri" pitchFamily="34" charset="0"/>
                <a:cs typeface="Constantia"/>
              </a:rPr>
              <a:t>Winlink.org </a:t>
            </a:r>
            <a:r>
              <a:rPr lang="en-US" sz="2600" dirty="0">
                <a:solidFill>
                  <a:schemeClr val="bg1"/>
                </a:solidFill>
                <a:latin typeface="Calibri" pitchFamily="34" charset="0"/>
                <a:cs typeface="Constantia"/>
              </a:rPr>
              <a:t>website.</a:t>
            </a:r>
            <a:endParaRPr sz="2600" dirty="0">
              <a:solidFill>
                <a:schemeClr val="bg1"/>
              </a:solidFill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3771665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Hardware TNC</a:t>
            </a:r>
            <a:endParaRPr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685800" y="1892313"/>
            <a:ext cx="7772400" cy="4889487"/>
            <a:chOff x="685800" y="1892313"/>
            <a:chExt cx="7772400" cy="4889487"/>
          </a:xfrm>
        </p:grpSpPr>
        <p:grpSp>
          <p:nvGrpSpPr>
            <p:cNvPr id="4" name="Group 3"/>
            <p:cNvGrpSpPr/>
            <p:nvPr/>
          </p:nvGrpSpPr>
          <p:grpSpPr>
            <a:xfrm>
              <a:off x="685800" y="1892313"/>
              <a:ext cx="7772400" cy="4889487"/>
              <a:chOff x="685800" y="1892313"/>
              <a:chExt cx="7772400" cy="4889487"/>
            </a:xfrm>
          </p:grpSpPr>
          <p:pic>
            <p:nvPicPr>
              <p:cNvPr id="2048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5800" y="1892313"/>
                <a:ext cx="7772400" cy="48894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Oval 2"/>
              <p:cNvSpPr/>
              <p:nvPr/>
            </p:nvSpPr>
            <p:spPr>
              <a:xfrm>
                <a:off x="1295400" y="2667000"/>
                <a:ext cx="381000" cy="228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5334000" y="2048069"/>
              <a:ext cx="685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3352800" y="3657600"/>
            <a:ext cx="5334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81600" y="3124200"/>
            <a:ext cx="4953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Hardware TNC COM Port</a:t>
            </a:r>
            <a:endParaRPr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81200"/>
            <a:ext cx="6324600" cy="460621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733800" y="5447524"/>
            <a:ext cx="9525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600200" y="1981200"/>
            <a:ext cx="1143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6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Sound Card Interface</a:t>
            </a:r>
            <a:endParaRPr sz="2800" dirty="0"/>
          </a:p>
        </p:txBody>
      </p:sp>
      <p:sp>
        <p:nvSpPr>
          <p:cNvPr id="4" name="object 3"/>
          <p:cNvSpPr txBox="1"/>
          <p:nvPr/>
        </p:nvSpPr>
        <p:spPr>
          <a:xfrm>
            <a:off x="535940" y="1854327"/>
            <a:ext cx="8054340" cy="51090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Download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zip</a:t>
            </a:r>
            <a:r>
              <a:rPr sz="2600" spc="-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</a:t>
            </a:r>
            <a:r>
              <a:rPr lang="en-US" sz="26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(UZ7HO)</a:t>
            </a:r>
            <a:r>
              <a:rPr sz="26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:</a:t>
            </a:r>
            <a:endParaRPr sz="2600" dirty="0"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</a:pPr>
            <a:r>
              <a:rPr lang="en-US" sz="2400" u="heavy" spc="-10" dirty="0">
                <a:solidFill>
                  <a:srgbClr val="FFFFFF"/>
                </a:solidFill>
                <a:latin typeface="Calibri" pitchFamily="34" charset="0"/>
                <a:cs typeface="Constantia"/>
                <a:hlinkClick r:id="rId2"/>
              </a:rPr>
              <a:t>http://uz7.ho.ua/modem_beta/soundmodem94.zip</a:t>
            </a:r>
            <a:endParaRPr lang="en-US" sz="2400" u="heavy" spc="-10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Extract</a:t>
            </a:r>
            <a:r>
              <a:rPr sz="2600" spc="-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program</a:t>
            </a:r>
            <a:r>
              <a:rPr sz="26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from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zip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</a:t>
            </a:r>
            <a:r>
              <a:rPr sz="2600" spc="-1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6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run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it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286385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Configuration settings from the drop down menus</a:t>
            </a:r>
            <a:r>
              <a:rPr lang="en-US" sz="2600" spc="-5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286385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</a:pPr>
            <a:r>
              <a:rPr lang="en-US" sz="2600" spc="-5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Windows only, firewall message.</a:t>
            </a:r>
            <a:endParaRPr lang="en-US" sz="2600" spc="-5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</a:pPr>
            <a:endParaRPr lang="en-US" sz="2600" spc="-5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Download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zip</a:t>
            </a:r>
            <a:r>
              <a:rPr lang="en-US" sz="2600" spc="-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 (</a:t>
            </a:r>
            <a:r>
              <a:rPr lang="en-US" sz="2600" spc="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Direwolf</a:t>
            </a:r>
            <a:r>
              <a:rPr lang="en-US" sz="26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):</a:t>
            </a:r>
            <a:endParaRPr lang="en-US" sz="2600" dirty="0"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</a:pPr>
            <a:r>
              <a:rPr lang="en-US" sz="2400" u="heavy" spc="-10" dirty="0">
                <a:solidFill>
                  <a:srgbClr val="FFFFFF"/>
                </a:solidFill>
                <a:latin typeface="Calibri" pitchFamily="34" charset="0"/>
                <a:cs typeface="Constantia"/>
                <a:hlinkClick r:id="rId3"/>
              </a:rPr>
              <a:t>https://github.com/wb2osz/direwolf/releases/download/1.3-dev-K/direwolf-1.3-dev-K-win.zip</a:t>
            </a:r>
            <a:endParaRPr lang="en-US" sz="2400" u="heavy" spc="-10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</a:pP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Extract</a:t>
            </a:r>
            <a:r>
              <a:rPr lang="en-US" sz="2600" spc="-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program</a:t>
            </a:r>
            <a:r>
              <a:rPr lang="en-US" sz="26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files 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from</a:t>
            </a:r>
            <a:r>
              <a:rPr lang="en-US"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lang="en-US" sz="26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zip</a:t>
            </a:r>
            <a:r>
              <a:rPr lang="en-US"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spc="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</a:t>
            </a:r>
            <a:r>
              <a:rPr lang="en-US" sz="2600" spc="-1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lang="en-US" sz="26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run</a:t>
            </a:r>
            <a:r>
              <a:rPr lang="en-US"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app.</a:t>
            </a:r>
          </a:p>
          <a:p>
            <a:pPr marL="286385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Edit the INI file to configure</a:t>
            </a:r>
            <a:r>
              <a:rPr lang="en-US" sz="2600" spc="-5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286385">
              <a:lnSpc>
                <a:spcPct val="100000"/>
              </a:lnSpc>
              <a:spcBef>
                <a:spcPts val="5"/>
              </a:spcBef>
              <a:buFont typeface="Wingdings" pitchFamily="2" charset="2"/>
              <a:buChar char="§"/>
            </a:pPr>
            <a:r>
              <a:rPr lang="en-US" sz="2600" spc="-5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Multi-platform capable.</a:t>
            </a:r>
            <a:endParaRPr lang="en-US" sz="2600" dirty="0"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Sound Card Interface (UZ7HO)</a:t>
            </a:r>
            <a:endParaRPr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842963" y="1981200"/>
            <a:ext cx="7462837" cy="4631736"/>
            <a:chOff x="842963" y="1981200"/>
            <a:chExt cx="7462837" cy="4631736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2963" y="1981200"/>
              <a:ext cx="7462837" cy="4631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2971800" y="5181600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3581400" y="3429000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7543800" y="3352800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6628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Sound Card Interface (UZ7HO)</a:t>
            </a:r>
            <a:endParaRPr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981200"/>
            <a:ext cx="5181600" cy="43680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1" y="2209800"/>
            <a:ext cx="2971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UZ7HO and </a:t>
            </a:r>
            <a:r>
              <a:rPr lang="en-US" spc="-1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Direwolf</a:t>
            </a:r>
            <a:r>
              <a:rPr lang="en-US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both</a:t>
            </a:r>
          </a:p>
          <a:p>
            <a:pPr marL="1270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create “KISS TNC” servers within the network stack, ports on the firewall </a:t>
            </a:r>
            <a:r>
              <a:rPr lang="en-US" spc="-1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must </a:t>
            </a:r>
            <a:r>
              <a:rPr lang="en-US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be opened to allow RMS Express (and other applications) to use the virtual TNC.</a:t>
            </a:r>
          </a:p>
        </p:txBody>
      </p:sp>
    </p:spTree>
    <p:extLst>
      <p:ext uri="{BB962C8B-B14F-4D97-AF65-F5344CB8AC3E}">
        <p14:creationId xmlns:p14="http://schemas.microsoft.com/office/powerpoint/2010/main" val="265659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What </a:t>
            </a:r>
            <a:r>
              <a:rPr sz="4000" spc="-5" dirty="0"/>
              <a:t>is </a:t>
            </a:r>
            <a:r>
              <a:rPr sz="4000" spc="-10" dirty="0" err="1"/>
              <a:t>Winlink</a:t>
            </a:r>
            <a:r>
              <a:rPr sz="4000" spc="-40" dirty="0"/>
              <a:t> 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24000"/>
            <a:ext cx="8047355" cy="51706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  <a:tab pos="2008505" algn="l"/>
              </a:tabLst>
            </a:pP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Worldwide</a:t>
            </a:r>
            <a:r>
              <a:rPr lang="en-US"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system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</a:t>
            </a:r>
            <a:r>
              <a:rPr sz="2600" spc="-1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sending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e-mail</a:t>
            </a:r>
            <a:r>
              <a:rPr sz="2600" spc="-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via</a:t>
            </a:r>
            <a:r>
              <a:rPr sz="2600" spc="-1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Provides</a:t>
            </a:r>
            <a:r>
              <a:rPr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e-mail</a:t>
            </a: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from</a:t>
            </a:r>
            <a:r>
              <a:rPr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almost</a:t>
            </a:r>
            <a:r>
              <a:rPr sz="2600" spc="-1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anywhere</a:t>
            </a:r>
            <a:r>
              <a:rPr sz="2600" spc="-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</a:t>
            </a:r>
            <a:r>
              <a:rPr sz="2600" spc="-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</a:t>
            </a:r>
            <a:r>
              <a:rPr sz="2600" spc="-1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world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Entirely supported and operated by amateur radio volunteers (Amateur Radio Safety Foundation, Inc.).</a:t>
            </a:r>
          </a:p>
          <a:p>
            <a:pPr marL="287020" marR="508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RMS Express software is the preferred client application. </a:t>
            </a:r>
            <a:endParaRPr lang="en-US" sz="2600" dirty="0">
              <a:latin typeface="Calibri" pitchFamily="34" charset="0"/>
              <a:cs typeface="Constantia"/>
            </a:endParaRPr>
          </a:p>
          <a:p>
            <a:pPr marL="287020" marR="62738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Adopted</a:t>
            </a:r>
            <a:r>
              <a:rPr sz="26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</a:t>
            </a:r>
            <a:r>
              <a:rPr sz="2600" spc="-1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contingency</a:t>
            </a:r>
            <a:r>
              <a:rPr sz="2600" spc="-1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communication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by</a:t>
            </a:r>
            <a:r>
              <a:rPr sz="2600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many  government</a:t>
            </a:r>
            <a:r>
              <a:rPr lang="en-US" sz="2600" spc="-2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agencies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marR="5080" indent="-274320">
              <a:lnSpc>
                <a:spcPct val="100000"/>
              </a:lnSpc>
              <a:spcBef>
                <a:spcPts val="120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Used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by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infrastructure-critical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NGOs such as 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International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&amp;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American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Red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Cross,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Southern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Baptist  Disaster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Relief,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DHS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Tiered </a:t>
            </a:r>
            <a:r>
              <a:rPr sz="26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AT&amp;T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Disaster Response</a:t>
            </a:r>
            <a:r>
              <a:rPr sz="2600" spc="-4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&amp;  </a:t>
            </a:r>
            <a:r>
              <a:rPr sz="26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Recovery,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FedEx, Bridgestone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Emergency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Response  </a:t>
            </a:r>
            <a:r>
              <a:rPr sz="26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Team,</a:t>
            </a:r>
            <a:r>
              <a:rPr sz="2600" spc="-1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etc.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571595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Sound Card Interface (UZ7HO)</a:t>
            </a:r>
            <a:endParaRPr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981200"/>
            <a:ext cx="4114800" cy="46644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4500" y="2209800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UZ7HO and </a:t>
            </a:r>
            <a:r>
              <a:rPr lang="en-US" spc="-1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Direwolf</a:t>
            </a:r>
            <a:r>
              <a:rPr lang="en-US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both</a:t>
            </a:r>
          </a:p>
          <a:p>
            <a:pPr marL="1270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allow for multiple modems using a “stereo” sound card, for </a:t>
            </a:r>
            <a:r>
              <a:rPr lang="en-US" spc="-1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Signalink</a:t>
            </a:r>
            <a:r>
              <a:rPr lang="en-US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only modem “A” is available. Set to 1200bd AX.25 modem.</a:t>
            </a:r>
          </a:p>
        </p:txBody>
      </p:sp>
    </p:spTree>
    <p:extLst>
      <p:ext uri="{BB962C8B-B14F-4D97-AF65-F5344CB8AC3E}">
        <p14:creationId xmlns:p14="http://schemas.microsoft.com/office/powerpoint/2010/main" val="4059062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Sound Card Interface (</a:t>
            </a:r>
            <a:r>
              <a:rPr lang="en-US" sz="2800" spc="-10" dirty="0" err="1"/>
              <a:t>Direwolf</a:t>
            </a:r>
            <a:r>
              <a:rPr lang="en-US" sz="2800" spc="-10" dirty="0"/>
              <a:t>)</a:t>
            </a:r>
            <a:endParaRPr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690563" y="1981200"/>
            <a:ext cx="7843837" cy="4631736"/>
            <a:chOff x="690563" y="1981200"/>
            <a:chExt cx="7843837" cy="4631736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1563" y="1981200"/>
              <a:ext cx="7462837" cy="4631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3" descr="direwolf - Notepa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563" y="1981200"/>
              <a:ext cx="3429000" cy="4631736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1447800" y="5315338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7772400" y="3371462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321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Sound Card Interface (</a:t>
            </a:r>
            <a:r>
              <a:rPr lang="en-US" sz="2800" spc="-10" dirty="0" err="1"/>
              <a:t>Direwolf</a:t>
            </a:r>
            <a:r>
              <a:rPr lang="en-US" sz="2800" spc="-10" dirty="0"/>
              <a:t>)</a:t>
            </a:r>
            <a:endParaRPr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2438400" y="2133600"/>
            <a:ext cx="6424217" cy="4183743"/>
            <a:chOff x="1359891" y="2133600"/>
            <a:chExt cx="6424217" cy="4183743"/>
          </a:xfrm>
        </p:grpSpPr>
        <p:pic>
          <p:nvPicPr>
            <p:cNvPr id="5" name="Picture 4" descr="C:\Ham\Direwolf\direwolf.ex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891" y="2133600"/>
              <a:ext cx="6424217" cy="4183743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5105400" y="3715138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5257800" y="3257938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28601" y="2209800"/>
            <a:ext cx="19811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pc="-1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Direwolf</a:t>
            </a:r>
            <a:r>
              <a:rPr lang="en-US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startup shows available audio devices. </a:t>
            </a:r>
            <a:r>
              <a:rPr lang="en-US" spc="-1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Signalink</a:t>
            </a:r>
            <a:r>
              <a:rPr lang="en-US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shows as USB Audio Codec </a:t>
            </a:r>
          </a:p>
        </p:txBody>
      </p:sp>
    </p:spTree>
    <p:extLst>
      <p:ext uri="{BB962C8B-B14F-4D97-AF65-F5344CB8AC3E}">
        <p14:creationId xmlns:p14="http://schemas.microsoft.com/office/powerpoint/2010/main" val="2506538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Sound Card Virtual TNC</a:t>
            </a:r>
            <a:endParaRPr sz="2800" dirty="0"/>
          </a:p>
        </p:txBody>
      </p:sp>
      <p:pic>
        <p:nvPicPr>
          <p:cNvPr id="3" name="Picture 2" descr="C:\Ham\Direwolf\direwolf.ex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209800"/>
            <a:ext cx="4724400" cy="403895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227" y="2133600"/>
            <a:ext cx="4104173" cy="418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16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Sound Card Virtual TNC</a:t>
            </a:r>
            <a:endParaRPr sz="2800" dirty="0"/>
          </a:p>
        </p:txBody>
      </p:sp>
      <p:sp>
        <p:nvSpPr>
          <p:cNvPr id="5" name="Rectangle 4"/>
          <p:cNvSpPr/>
          <p:nvPr/>
        </p:nvSpPr>
        <p:spPr>
          <a:xfrm>
            <a:off x="1238397" y="1981200"/>
            <a:ext cx="24383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Make sure your Virtual TNC server TCP ports do not conflict with the RMS Express forms server.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02973"/>
            <a:ext cx="3391194" cy="204995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59892"/>
            <a:ext cx="3139712" cy="400846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2895600" y="4523793"/>
            <a:ext cx="2743200" cy="15240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673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Set your transmit levels correctly! (It is not plug and play)</a:t>
            </a:r>
            <a:endParaRPr sz="28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1"/>
            <a:ext cx="4221450" cy="35814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3601"/>
            <a:ext cx="4191000" cy="3591253"/>
          </a:xfrm>
          <a:prstGeom prst="rect">
            <a:avLst/>
          </a:prstGeom>
        </p:spPr>
      </p:pic>
      <p:sp>
        <p:nvSpPr>
          <p:cNvPr id="8" name="object 3"/>
          <p:cNvSpPr txBox="1"/>
          <p:nvPr/>
        </p:nvSpPr>
        <p:spPr>
          <a:xfrm>
            <a:off x="762000" y="5867400"/>
            <a:ext cx="8305800" cy="800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  <a:cs typeface="Constantia"/>
                <a:hlinkClick r:id="rId4"/>
              </a:rPr>
              <a:t>http://www.febo.com/packet/layer-one/transmit.html</a:t>
            </a:r>
            <a:endParaRPr lang="en-US" sz="2600" dirty="0">
              <a:solidFill>
                <a:schemeClr val="bg1"/>
              </a:solidFill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  <a:cs typeface="Constantia"/>
              </a:rPr>
              <a:t>http://www.zeitnitz.de/Christian/scope_en</a:t>
            </a:r>
            <a:endParaRPr sz="2600" dirty="0">
              <a:solidFill>
                <a:schemeClr val="bg1"/>
              </a:solidFill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626845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Important Parameters</a:t>
            </a:r>
            <a:endParaRPr sz="2800" dirty="0"/>
          </a:p>
        </p:txBody>
      </p:sp>
      <p:sp>
        <p:nvSpPr>
          <p:cNvPr id="8" name="object 3"/>
          <p:cNvSpPr txBox="1"/>
          <p:nvPr/>
        </p:nvSpPr>
        <p:spPr>
          <a:xfrm>
            <a:off x="393700" y="2057400"/>
            <a:ext cx="2959100" cy="2400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  <a:cs typeface="Constantia"/>
              </a:rPr>
              <a:t>TX Delay (TXD)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  <a:cs typeface="Constantia"/>
              </a:rPr>
              <a:t>Packet Length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  <a:cs typeface="Constantia"/>
              </a:rPr>
              <a:t>Max Frames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  <a:cs typeface="Constantia"/>
              </a:rPr>
              <a:t>Frack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chemeClr val="bg1"/>
                </a:solidFill>
                <a:latin typeface="Calibri" pitchFamily="34" charset="0"/>
                <a:cs typeface="Constantia"/>
              </a:rPr>
              <a:t>Max Retries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 err="1">
                <a:solidFill>
                  <a:schemeClr val="bg1"/>
                </a:solidFill>
                <a:latin typeface="Calibri" pitchFamily="34" charset="0"/>
                <a:cs typeface="Constantia"/>
              </a:rPr>
              <a:t>AutoConnect</a:t>
            </a:r>
            <a:r>
              <a:rPr lang="en-US" sz="2600" dirty="0">
                <a:solidFill>
                  <a:schemeClr val="bg1"/>
                </a:solidFill>
                <a:latin typeface="Calibri" pitchFamily="34" charset="0"/>
                <a:cs typeface="Constantia"/>
              </a:rPr>
              <a:t> Time</a:t>
            </a:r>
            <a:endParaRPr sz="2600" dirty="0">
              <a:solidFill>
                <a:schemeClr val="bg1"/>
              </a:solidFill>
              <a:latin typeface="Calibri" pitchFamily="34" charset="0"/>
              <a:cs typeface="Constantia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44" y="1835443"/>
            <a:ext cx="5258256" cy="4869602"/>
          </a:xfrm>
          <a:prstGeom prst="rect">
            <a:avLst/>
          </a:prstGeom>
        </p:spPr>
      </p:pic>
      <p:sp>
        <p:nvSpPr>
          <p:cNvPr id="5" name="object 3"/>
          <p:cNvSpPr txBox="1"/>
          <p:nvPr/>
        </p:nvSpPr>
        <p:spPr>
          <a:xfrm>
            <a:off x="228600" y="4611231"/>
            <a:ext cx="2959100" cy="1877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Constantia"/>
              </a:rPr>
              <a:t>Note: For soundcard configurations, TXD is set in the Software TNC application.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Constantia"/>
            </a:endParaRPr>
          </a:p>
          <a:p>
            <a:pPr marL="1270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endParaRPr lang="en-US" sz="2600" dirty="0">
              <a:solidFill>
                <a:schemeClr val="bg1"/>
              </a:solidFill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91732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lang="en-US" sz="4000" spc="-5" dirty="0" err="1"/>
              <a:t>Pactor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PTC modem</a:t>
            </a:r>
            <a:endParaRPr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34" y="2422862"/>
            <a:ext cx="6835732" cy="344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262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27487"/>
          </a:xfrm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/>
              <a:t>Resources </a:t>
            </a:r>
            <a:r>
              <a:rPr sz="4000" spc="-5" dirty="0"/>
              <a:t>Needed </a:t>
            </a:r>
            <a:r>
              <a:rPr sz="4000" spc="-35" dirty="0"/>
              <a:t>for </a:t>
            </a:r>
            <a:r>
              <a:rPr sz="4000" spc="-5" dirty="0"/>
              <a:t>RMS</a:t>
            </a:r>
            <a:r>
              <a:rPr sz="4000" spc="50" dirty="0"/>
              <a:t> </a:t>
            </a:r>
            <a:r>
              <a:rPr sz="4000" spc="-15" dirty="0"/>
              <a:t>Express</a:t>
            </a:r>
            <a:r>
              <a:rPr lang="en-US" sz="4000" spc="-15" dirty="0"/>
              <a:t/>
            </a:r>
            <a:br>
              <a:rPr lang="en-US" sz="4000" spc="-15" dirty="0"/>
            </a:br>
            <a:r>
              <a:rPr lang="en-US" sz="2800" spc="-15" dirty="0"/>
              <a:t>HF </a:t>
            </a:r>
            <a:r>
              <a:rPr lang="en-US" sz="2800" spc="-15" dirty="0" err="1"/>
              <a:t>Winmor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71794"/>
            <a:ext cx="7982584" cy="41242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Same computer and software requirements as V/UHF Packet. </a:t>
            </a:r>
            <a:r>
              <a:rPr lang="en-US" sz="2600" spc="-1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Winmor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modem is included with RMS Express.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ITSHF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propagation prediction</a:t>
            </a:r>
            <a:r>
              <a:rPr sz="2600" spc="-2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program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 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Note, you will be prompted to download this on first </a:t>
            </a:r>
            <a:r>
              <a:rPr lang="en-US" sz="2600" spc="-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Winmor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run. A link to the software will be provided.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HF</a:t>
            </a:r>
            <a:r>
              <a:rPr lang="en-US" sz="26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lang="en-US" sz="26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with</a:t>
            </a:r>
            <a:r>
              <a:rPr lang="en-US" sz="26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data</a:t>
            </a:r>
            <a:r>
              <a:rPr lang="en-US"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(sound)</a:t>
            </a:r>
            <a:r>
              <a:rPr lang="en-US" sz="26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port</a:t>
            </a:r>
            <a:r>
              <a:rPr lang="en-US"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lang="en-US"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optionally 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computer</a:t>
            </a:r>
            <a:r>
              <a:rPr lang="en-US" sz="2600" spc="-1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control (CI/V, CAT, etc. for rig control).</a:t>
            </a:r>
            <a:endParaRPr lang="en-US"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ts val="2965"/>
              </a:lnSpc>
              <a:spcBef>
                <a:spcPts val="31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SignaLink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 </a:t>
            </a:r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similar</a:t>
            </a:r>
            <a:r>
              <a:rPr sz="2600" spc="-5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soundcard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interface</a:t>
            </a:r>
            <a:r>
              <a:rPr lang="en-US" sz="2600" spc="-20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may be built-in on newer radios.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All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software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</a:t>
            </a:r>
            <a:r>
              <a:rPr sz="2600" spc="-2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free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donation is suggested.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9042"/>
          </a:xfrm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Configuring </a:t>
            </a:r>
            <a:r>
              <a:rPr sz="4000" spc="-5" dirty="0"/>
              <a:t>Sound</a:t>
            </a:r>
            <a:r>
              <a:rPr sz="4000" spc="-30" dirty="0"/>
              <a:t> </a:t>
            </a:r>
            <a:r>
              <a:rPr sz="4000" spc="-15" dirty="0"/>
              <a:t>Levels</a:t>
            </a:r>
            <a:r>
              <a:rPr lang="en-US" sz="4000" spc="-15" dirty="0"/>
              <a:t/>
            </a:r>
            <a:br>
              <a:rPr lang="en-US" sz="4000" spc="-15" dirty="0"/>
            </a:br>
            <a:r>
              <a:rPr lang="en-US" spc="-15" dirty="0"/>
              <a:t>Watch drive/ALC levels on transmitter</a:t>
            </a:r>
            <a:endParaRPr sz="40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90800"/>
            <a:ext cx="465772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 rot="16200000">
            <a:off x="1447800" y="2971800"/>
            <a:ext cx="800100" cy="1257300"/>
          </a:xfrm>
          <a:prstGeom prst="wedgeRoundRectCallout">
            <a:avLst>
              <a:gd name="adj1" fmla="val -51901"/>
              <a:gd name="adj2" fmla="val 1001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3276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Set to Max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37338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Note:</a:t>
            </a:r>
          </a:p>
          <a:p>
            <a:r>
              <a:rPr lang="en-US" dirty="0">
                <a:solidFill>
                  <a:srgbClr val="FF0000"/>
                </a:solidFill>
              </a:rPr>
              <a:t>Adjust </a:t>
            </a:r>
            <a:r>
              <a:rPr lang="en-US" dirty="0" err="1">
                <a:solidFill>
                  <a:srgbClr val="FF0000"/>
                </a:solidFill>
              </a:rPr>
              <a:t>SignaLink</a:t>
            </a:r>
            <a:r>
              <a:rPr lang="en-US" dirty="0">
                <a:solidFill>
                  <a:srgbClr val="FF0000"/>
                </a:solidFill>
              </a:rPr>
              <a:t> TX level for</a:t>
            </a:r>
          </a:p>
          <a:p>
            <a:r>
              <a:rPr lang="en-US" dirty="0">
                <a:solidFill>
                  <a:srgbClr val="FF0000"/>
                </a:solidFill>
              </a:rPr>
              <a:t>minimum or no ALC action on HF transmitter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886200" y="3657600"/>
            <a:ext cx="3200400" cy="1371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7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Winlink </a:t>
            </a:r>
            <a:r>
              <a:rPr sz="3600" spc="-5" dirty="0"/>
              <a:t>Connection</a:t>
            </a:r>
            <a:r>
              <a:rPr sz="3600" spc="-130" dirty="0"/>
              <a:t> </a:t>
            </a:r>
            <a:r>
              <a:rPr sz="3600" dirty="0"/>
              <a:t>Modes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3400" y="2014319"/>
            <a:ext cx="8382000" cy="4267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5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400" b="1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Telnet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Non-radio connection through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Internet.</a:t>
            </a:r>
            <a:r>
              <a:rPr lang="en-US" sz="2400" spc="-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u="sng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Good</a:t>
            </a:r>
            <a:endParaRPr lang="en-US" sz="2400" u="sng" dirty="0">
              <a:latin typeface="Calibri" pitchFamily="34" charset="0"/>
              <a:cs typeface="Constantia"/>
            </a:endParaRPr>
          </a:p>
          <a:p>
            <a:pPr marL="286385">
              <a:lnSpc>
                <a:spcPct val="100000"/>
              </a:lnSpc>
            </a:pPr>
            <a:r>
              <a:rPr lang="en-US" sz="2400" u="sng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</a:t>
            </a:r>
            <a:r>
              <a:rPr lang="en-US" sz="2400" u="sng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u="sng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trainin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</a:t>
            </a:r>
            <a:r>
              <a:rPr lang="en-US" sz="24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(no radio equipment required)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lang="en-US"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</a:t>
            </a:r>
            <a:r>
              <a:rPr lang="en-US" sz="2400" spc="-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if</a:t>
            </a:r>
            <a:r>
              <a:rPr lang="en-US" sz="2400" spc="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lang="en-US" sz="24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</a:t>
            </a:r>
            <a:r>
              <a:rPr lang="en-US" sz="2400" spc="-1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down</a:t>
            </a:r>
            <a:r>
              <a:rPr lang="en-US" sz="24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</a:t>
            </a:r>
            <a:r>
              <a:rPr lang="en-US" sz="24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network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</a:t>
            </a:r>
            <a:r>
              <a:rPr lang="en-US" sz="24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busy.</a:t>
            </a:r>
          </a:p>
          <a:p>
            <a:pPr marL="287020" indent="-274320">
              <a:lnSpc>
                <a:spcPct val="100000"/>
              </a:lnSpc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VHF/UHF</a:t>
            </a:r>
            <a:r>
              <a:rPr lang="en-US" sz="2400" b="1" spc="-1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Packet </a:t>
            </a:r>
            <a:r>
              <a:rPr lang="en-US"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(local LOS propagation)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</a:t>
            </a:r>
            <a:r>
              <a:rPr lang="en-US" sz="2400" b="1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endParaRPr lang="en-US" sz="2400" dirty="0">
              <a:latin typeface="Calibri" pitchFamily="34" charset="0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45"/>
              </a:spcBef>
              <a:buClr>
                <a:srgbClr val="717BA2"/>
              </a:buClr>
              <a:buSzPct val="84090"/>
              <a:buFont typeface="Wingdings" pitchFamily="2" charset="2"/>
              <a:buChar char="§"/>
              <a:tabLst>
                <a:tab pos="653415" algn="l"/>
              </a:tabLst>
            </a:pPr>
            <a:r>
              <a:rPr lang="en-US" sz="2200" b="1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9600 </a:t>
            </a:r>
            <a:r>
              <a:rPr lang="en-US" sz="22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baud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lang="en-US" sz="22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Fast, 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reliable, </a:t>
            </a:r>
            <a:r>
              <a:rPr lang="en-US" sz="2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range 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limited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 </a:t>
            </a:r>
            <a:r>
              <a:rPr lang="en-US" sz="2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requires</a:t>
            </a:r>
            <a:r>
              <a:rPr lang="en-US" sz="2200" spc="-16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$400</a:t>
            </a:r>
            <a:endParaRPr lang="en-US" sz="2200" dirty="0">
              <a:latin typeface="Calibri" pitchFamily="34" charset="0"/>
              <a:cs typeface="Constantia"/>
            </a:endParaRPr>
          </a:p>
          <a:p>
            <a:pPr marL="652780">
              <a:lnSpc>
                <a:spcPct val="100000"/>
              </a:lnSpc>
            </a:pP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modem 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</a:t>
            </a:r>
            <a:r>
              <a:rPr lang="en-US" sz="2200" spc="-1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Kantronics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 SCS</a:t>
            </a:r>
            <a:r>
              <a:rPr lang="en-US" sz="2200" spc="-2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Tracker). Radio must be 9600 capable.</a:t>
            </a:r>
            <a:endParaRPr lang="en-US" sz="2200" dirty="0">
              <a:latin typeface="Calibri" pitchFamily="34" charset="0"/>
              <a:cs typeface="Constantia"/>
            </a:endParaRPr>
          </a:p>
          <a:p>
            <a:pPr marL="652780" marR="1080770" lvl="1" indent="-247015">
              <a:lnSpc>
                <a:spcPct val="100000"/>
              </a:lnSpc>
              <a:spcBef>
                <a:spcPts val="525"/>
              </a:spcBef>
              <a:buClr>
                <a:srgbClr val="717BA2"/>
              </a:buClr>
              <a:buSzPct val="84090"/>
              <a:buFont typeface="Wingdings" pitchFamily="2" charset="2"/>
              <a:buChar char="§"/>
              <a:tabLst>
                <a:tab pos="653415" algn="l"/>
              </a:tabLst>
            </a:pPr>
            <a:r>
              <a:rPr lang="en-US" sz="22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1200 baud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lang="en-US" sz="22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Slower, </a:t>
            </a:r>
            <a:r>
              <a:rPr lang="en-US" sz="2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but can use </a:t>
            </a:r>
            <a:r>
              <a:rPr lang="en-US" sz="2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inexpensive</a:t>
            </a:r>
            <a:r>
              <a:rPr lang="en-US" sz="2200" spc="-1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TNC  </a:t>
            </a:r>
            <a:r>
              <a:rPr lang="en-US" sz="2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like</a:t>
            </a:r>
            <a:r>
              <a:rPr lang="en-US" sz="2200" spc="-1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1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Byonics</a:t>
            </a:r>
            <a:r>
              <a:rPr lang="en-US" sz="2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 </a:t>
            </a:r>
            <a:r>
              <a:rPr lang="en-US" sz="22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TinyTrak-4, TNC-X, or even soundcard</a:t>
            </a:r>
            <a:r>
              <a:rPr lang="en-US" sz="22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modems. Will work with virtually any FM radio.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12700" marR="473709">
              <a:lnSpc>
                <a:spcPct val="100000"/>
              </a:lnSpc>
              <a:spcBef>
                <a:spcPts val="575"/>
              </a:spcBef>
              <a:buClr>
                <a:srgbClr val="D2DA79"/>
              </a:buClr>
              <a:buSzPct val="93750"/>
              <a:tabLst>
                <a:tab pos="287020" algn="l"/>
                <a:tab pos="1299210" algn="l"/>
                <a:tab pos="5250180" algn="l"/>
              </a:tabLst>
            </a:pPr>
            <a:endParaRPr lang="en-US" sz="2400" dirty="0">
              <a:latin typeface="Calibri" pitchFamily="34" charset="0"/>
              <a:cs typeface="Constantia"/>
            </a:endParaRPr>
          </a:p>
          <a:p>
            <a:pPr marL="287020" marR="473709" indent="-274320">
              <a:lnSpc>
                <a:spcPct val="100000"/>
              </a:lnSpc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  <a:tab pos="1299210" algn="l"/>
                <a:tab pos="5250180" algn="l"/>
              </a:tabLst>
            </a:pPr>
            <a:endParaRPr sz="2400" dirty="0"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869560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05941"/>
            <a:ext cx="8162290" cy="148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Winmor </a:t>
            </a:r>
            <a:r>
              <a:rPr sz="4000" spc="-25" dirty="0"/>
              <a:t>Registration</a:t>
            </a:r>
            <a:r>
              <a:rPr sz="4000" spc="-20" dirty="0"/>
              <a:t> </a:t>
            </a:r>
            <a:r>
              <a:rPr sz="4000" spc="-15" dirty="0"/>
              <a:t>Screen</a:t>
            </a:r>
            <a:endParaRPr sz="4000" dirty="0"/>
          </a:p>
          <a:p>
            <a:pPr marL="454659" marR="5080" indent="-274320">
              <a:lnSpc>
                <a:spcPct val="100000"/>
              </a:lnSpc>
              <a:spcBef>
                <a:spcPts val="45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Appears</a:t>
            </a:r>
            <a:r>
              <a:rPr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each</a:t>
            </a:r>
            <a:r>
              <a:rPr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time</a:t>
            </a:r>
            <a:r>
              <a:rPr sz="2600" spc="-1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you</a:t>
            </a:r>
            <a:r>
              <a:rPr sz="2600" spc="-1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start</a:t>
            </a:r>
            <a:r>
              <a:rPr sz="26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Winmor</a:t>
            </a:r>
            <a:r>
              <a:rPr sz="26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until</a:t>
            </a:r>
            <a:r>
              <a:rPr sz="2600" spc="-1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you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register 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get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2600" spc="-3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key.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62200"/>
            <a:ext cx="4235890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4000" spc="-5" dirty="0"/>
              <a:t>Initial </a:t>
            </a:r>
            <a:r>
              <a:rPr sz="4000" spc="-5" dirty="0" err="1"/>
              <a:t>Winmor</a:t>
            </a:r>
            <a:r>
              <a:rPr sz="4000" spc="-50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Selecting the Audio Device</a:t>
            </a:r>
            <a:endParaRPr sz="2800" dirty="0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7442200" cy="402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4800600" y="41910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152427" y="2190946"/>
            <a:ext cx="381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204431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Winmor Radio</a:t>
            </a:r>
            <a:r>
              <a:rPr sz="4000" spc="-55" dirty="0"/>
              <a:t> </a:t>
            </a:r>
            <a:r>
              <a:rPr sz="4000" spc="-10" dirty="0"/>
              <a:t>Setup</a:t>
            </a:r>
            <a:r>
              <a:rPr lang="en-US" sz="4000" spc="-10" dirty="0"/>
              <a:t/>
            </a:r>
            <a:br>
              <a:rPr lang="en-US" sz="4000" spc="-10" dirty="0"/>
            </a:br>
            <a:r>
              <a:rPr lang="en-US" sz="2800" spc="-10" dirty="0"/>
              <a:t>Rig Control Parameters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623887" y="1981200"/>
            <a:ext cx="7894574" cy="371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7064477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100" y="870458"/>
            <a:ext cx="478917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RMS </a:t>
            </a:r>
            <a:r>
              <a:rPr sz="3600" spc="-10" dirty="0"/>
              <a:t>Express </a:t>
            </a:r>
            <a:r>
              <a:rPr sz="3600" dirty="0"/>
              <a:t>Main</a:t>
            </a:r>
            <a:r>
              <a:rPr sz="3600" spc="-120" dirty="0"/>
              <a:t> </a:t>
            </a:r>
            <a:r>
              <a:rPr sz="3600" spc="-10" dirty="0"/>
              <a:t>Screen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28675" y="1472946"/>
            <a:ext cx="110489" cy="425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1874" y="1589024"/>
            <a:ext cx="1371600" cy="762000"/>
          </a:xfrm>
          <a:custGeom>
            <a:avLst/>
            <a:gdLst/>
            <a:ahLst/>
            <a:cxnLst/>
            <a:rect l="l" t="t" r="r" b="b"/>
            <a:pathLst>
              <a:path w="1371600" h="762000">
                <a:moveTo>
                  <a:pt x="863600" y="0"/>
                </a:moveTo>
                <a:lnTo>
                  <a:pt x="127000" y="0"/>
                </a:lnTo>
                <a:lnTo>
                  <a:pt x="77565" y="9985"/>
                </a:lnTo>
                <a:lnTo>
                  <a:pt x="37196" y="37211"/>
                </a:lnTo>
                <a:lnTo>
                  <a:pt x="9980" y="77581"/>
                </a:lnTo>
                <a:lnTo>
                  <a:pt x="0" y="127000"/>
                </a:lnTo>
                <a:lnTo>
                  <a:pt x="0" y="635000"/>
                </a:lnTo>
                <a:lnTo>
                  <a:pt x="9980" y="684418"/>
                </a:lnTo>
                <a:lnTo>
                  <a:pt x="37196" y="724788"/>
                </a:lnTo>
                <a:lnTo>
                  <a:pt x="77565" y="752014"/>
                </a:lnTo>
                <a:lnTo>
                  <a:pt x="127000" y="762000"/>
                </a:lnTo>
                <a:lnTo>
                  <a:pt x="863600" y="762000"/>
                </a:lnTo>
                <a:lnTo>
                  <a:pt x="913034" y="752014"/>
                </a:lnTo>
                <a:lnTo>
                  <a:pt x="953403" y="724788"/>
                </a:lnTo>
                <a:lnTo>
                  <a:pt x="980619" y="684418"/>
                </a:lnTo>
                <a:lnTo>
                  <a:pt x="990600" y="635000"/>
                </a:lnTo>
                <a:lnTo>
                  <a:pt x="1371180" y="563879"/>
                </a:lnTo>
                <a:lnTo>
                  <a:pt x="990600" y="444500"/>
                </a:lnTo>
                <a:lnTo>
                  <a:pt x="990600" y="127000"/>
                </a:lnTo>
                <a:lnTo>
                  <a:pt x="980619" y="77581"/>
                </a:lnTo>
                <a:lnTo>
                  <a:pt x="953403" y="37211"/>
                </a:lnTo>
                <a:lnTo>
                  <a:pt x="913034" y="9985"/>
                </a:lnTo>
                <a:lnTo>
                  <a:pt x="8636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874" y="1589024"/>
            <a:ext cx="1371600" cy="762000"/>
          </a:xfrm>
          <a:custGeom>
            <a:avLst/>
            <a:gdLst/>
            <a:ahLst/>
            <a:cxnLst/>
            <a:rect l="l" t="t" r="r" b="b"/>
            <a:pathLst>
              <a:path w="1371600" h="762000">
                <a:moveTo>
                  <a:pt x="0" y="127000"/>
                </a:moveTo>
                <a:lnTo>
                  <a:pt x="9980" y="77581"/>
                </a:lnTo>
                <a:lnTo>
                  <a:pt x="37196" y="37211"/>
                </a:lnTo>
                <a:lnTo>
                  <a:pt x="77565" y="9985"/>
                </a:lnTo>
                <a:lnTo>
                  <a:pt x="127000" y="0"/>
                </a:lnTo>
                <a:lnTo>
                  <a:pt x="577850" y="0"/>
                </a:lnTo>
                <a:lnTo>
                  <a:pt x="825500" y="0"/>
                </a:lnTo>
                <a:lnTo>
                  <a:pt x="863600" y="0"/>
                </a:lnTo>
                <a:lnTo>
                  <a:pt x="913034" y="9985"/>
                </a:lnTo>
                <a:lnTo>
                  <a:pt x="953403" y="37211"/>
                </a:lnTo>
                <a:lnTo>
                  <a:pt x="980619" y="77581"/>
                </a:lnTo>
                <a:lnTo>
                  <a:pt x="990600" y="127000"/>
                </a:lnTo>
                <a:lnTo>
                  <a:pt x="990600" y="444500"/>
                </a:lnTo>
                <a:lnTo>
                  <a:pt x="1371180" y="563879"/>
                </a:lnTo>
                <a:lnTo>
                  <a:pt x="990600" y="635000"/>
                </a:lnTo>
                <a:lnTo>
                  <a:pt x="980619" y="684418"/>
                </a:lnTo>
                <a:lnTo>
                  <a:pt x="953403" y="724788"/>
                </a:lnTo>
                <a:lnTo>
                  <a:pt x="913034" y="752014"/>
                </a:lnTo>
                <a:lnTo>
                  <a:pt x="863600" y="762000"/>
                </a:lnTo>
                <a:lnTo>
                  <a:pt x="825500" y="762000"/>
                </a:lnTo>
                <a:lnTo>
                  <a:pt x="577850" y="762000"/>
                </a:lnTo>
                <a:lnTo>
                  <a:pt x="127000" y="762000"/>
                </a:lnTo>
                <a:lnTo>
                  <a:pt x="77565" y="752014"/>
                </a:lnTo>
                <a:lnTo>
                  <a:pt x="37196" y="724788"/>
                </a:lnTo>
                <a:lnTo>
                  <a:pt x="9980" y="684418"/>
                </a:lnTo>
                <a:lnTo>
                  <a:pt x="0" y="635000"/>
                </a:lnTo>
                <a:lnTo>
                  <a:pt x="0" y="444500"/>
                </a:lnTo>
                <a:lnTo>
                  <a:pt x="0" y="1270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1043" y="1761235"/>
            <a:ext cx="67056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860"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cs typeface="Constantia"/>
              </a:rPr>
              <a:t>Multiple  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call</a:t>
            </a:r>
            <a:r>
              <a:rPr sz="1300" spc="-110" dirty="0">
                <a:solidFill>
                  <a:srgbClr val="FFFFFF"/>
                </a:solidFill>
                <a:cs typeface="Constantia"/>
              </a:rPr>
              <a:t> 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signs</a:t>
            </a:r>
            <a:endParaRPr sz="1300" dirty="0"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1874" y="4572000"/>
            <a:ext cx="1347470" cy="609600"/>
          </a:xfrm>
          <a:custGeom>
            <a:avLst/>
            <a:gdLst/>
            <a:ahLst/>
            <a:cxnLst/>
            <a:rect l="l" t="t" r="r" b="b"/>
            <a:pathLst>
              <a:path w="1347470" h="609600">
                <a:moveTo>
                  <a:pt x="8890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889000" y="609600"/>
                </a:lnTo>
                <a:lnTo>
                  <a:pt x="928545" y="601618"/>
                </a:lnTo>
                <a:lnTo>
                  <a:pt x="960840" y="579850"/>
                </a:lnTo>
                <a:lnTo>
                  <a:pt x="982615" y="547556"/>
                </a:lnTo>
                <a:lnTo>
                  <a:pt x="990600" y="508000"/>
                </a:lnTo>
                <a:lnTo>
                  <a:pt x="990600" y="254000"/>
                </a:lnTo>
                <a:lnTo>
                  <a:pt x="1321786" y="101600"/>
                </a:lnTo>
                <a:lnTo>
                  <a:pt x="990600" y="101600"/>
                </a:lnTo>
                <a:lnTo>
                  <a:pt x="982615" y="62043"/>
                </a:lnTo>
                <a:lnTo>
                  <a:pt x="960840" y="29749"/>
                </a:lnTo>
                <a:lnTo>
                  <a:pt x="928545" y="7981"/>
                </a:lnTo>
                <a:lnTo>
                  <a:pt x="889000" y="0"/>
                </a:lnTo>
                <a:close/>
              </a:path>
              <a:path w="1347470" h="609600">
                <a:moveTo>
                  <a:pt x="1347177" y="89916"/>
                </a:moveTo>
                <a:lnTo>
                  <a:pt x="990600" y="101600"/>
                </a:lnTo>
                <a:lnTo>
                  <a:pt x="1321786" y="101600"/>
                </a:lnTo>
                <a:lnTo>
                  <a:pt x="1347177" y="89916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1874" y="4572000"/>
            <a:ext cx="1347470" cy="609600"/>
          </a:xfrm>
          <a:custGeom>
            <a:avLst/>
            <a:gdLst/>
            <a:ahLst/>
            <a:cxnLst/>
            <a:rect l="l" t="t" r="r" b="b"/>
            <a:pathLst>
              <a:path w="1347470" h="609600">
                <a:moveTo>
                  <a:pt x="0" y="101600"/>
                </a:moveTo>
                <a:lnTo>
                  <a:pt x="7984" y="62043"/>
                </a:lnTo>
                <a:lnTo>
                  <a:pt x="29759" y="29749"/>
                </a:lnTo>
                <a:lnTo>
                  <a:pt x="62054" y="7981"/>
                </a:lnTo>
                <a:lnTo>
                  <a:pt x="101600" y="0"/>
                </a:lnTo>
                <a:lnTo>
                  <a:pt x="577850" y="0"/>
                </a:lnTo>
                <a:lnTo>
                  <a:pt x="825500" y="0"/>
                </a:lnTo>
                <a:lnTo>
                  <a:pt x="889000" y="0"/>
                </a:lnTo>
                <a:lnTo>
                  <a:pt x="928545" y="7981"/>
                </a:lnTo>
                <a:lnTo>
                  <a:pt x="960840" y="29749"/>
                </a:lnTo>
                <a:lnTo>
                  <a:pt x="982615" y="62043"/>
                </a:lnTo>
                <a:lnTo>
                  <a:pt x="990600" y="101600"/>
                </a:lnTo>
                <a:lnTo>
                  <a:pt x="1347177" y="89916"/>
                </a:lnTo>
                <a:lnTo>
                  <a:pt x="990600" y="254000"/>
                </a:lnTo>
                <a:lnTo>
                  <a:pt x="990600" y="508000"/>
                </a:lnTo>
                <a:lnTo>
                  <a:pt x="982615" y="547556"/>
                </a:lnTo>
                <a:lnTo>
                  <a:pt x="960840" y="579850"/>
                </a:lnTo>
                <a:lnTo>
                  <a:pt x="928545" y="601618"/>
                </a:lnTo>
                <a:lnTo>
                  <a:pt x="889000" y="609600"/>
                </a:lnTo>
                <a:lnTo>
                  <a:pt x="825500" y="609600"/>
                </a:lnTo>
                <a:lnTo>
                  <a:pt x="577850" y="609600"/>
                </a:lnTo>
                <a:lnTo>
                  <a:pt x="101600" y="609600"/>
                </a:lnTo>
                <a:lnTo>
                  <a:pt x="62054" y="601618"/>
                </a:lnTo>
                <a:lnTo>
                  <a:pt x="29759" y="579850"/>
                </a:lnTo>
                <a:lnTo>
                  <a:pt x="7984" y="547556"/>
                </a:lnTo>
                <a:lnTo>
                  <a:pt x="0" y="508000"/>
                </a:lnTo>
                <a:lnTo>
                  <a:pt x="0" y="254000"/>
                </a:lnTo>
                <a:lnTo>
                  <a:pt x="0" y="1016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9026" y="4569714"/>
            <a:ext cx="635635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5080" indent="-10795" algn="just">
              <a:lnSpc>
                <a:spcPct val="100000"/>
              </a:lnSpc>
            </a:pPr>
            <a:r>
              <a:rPr sz="1300" spc="-40" dirty="0">
                <a:solidFill>
                  <a:srgbClr val="FFFFFF"/>
                </a:solidFill>
                <a:cs typeface="Constantia"/>
              </a:rPr>
              <a:t>P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ersonal  me</a:t>
            </a:r>
            <a:r>
              <a:rPr sz="1300" dirty="0">
                <a:solidFill>
                  <a:srgbClr val="FFFFFF"/>
                </a:solidFill>
                <a:cs typeface="Constantia"/>
              </a:rPr>
              <a:t>s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sa</a:t>
            </a:r>
            <a:r>
              <a:rPr sz="1300" spc="-40" dirty="0">
                <a:solidFill>
                  <a:srgbClr val="FFFFFF"/>
                </a:solidFill>
                <a:cs typeface="Constantia"/>
              </a:rPr>
              <a:t>g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e  </a:t>
            </a:r>
            <a:r>
              <a:rPr sz="1300" spc="-10" dirty="0">
                <a:solidFill>
                  <a:srgbClr val="FFFFFF"/>
                </a:solidFill>
                <a:cs typeface="Constantia"/>
              </a:rPr>
              <a:t>folders</a:t>
            </a:r>
            <a:endParaRPr sz="1300" dirty="0"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9974" y="5662129"/>
            <a:ext cx="1335405" cy="891540"/>
          </a:xfrm>
          <a:custGeom>
            <a:avLst/>
            <a:gdLst/>
            <a:ahLst/>
            <a:cxnLst/>
            <a:rect l="l" t="t" r="r" b="b"/>
            <a:pathLst>
              <a:path w="1335405" h="891540">
                <a:moveTo>
                  <a:pt x="787400" y="129070"/>
                </a:moveTo>
                <a:lnTo>
                  <a:pt x="127000" y="129070"/>
                </a:lnTo>
                <a:lnTo>
                  <a:pt x="77565" y="139050"/>
                </a:lnTo>
                <a:lnTo>
                  <a:pt x="37196" y="166266"/>
                </a:lnTo>
                <a:lnTo>
                  <a:pt x="9980" y="206635"/>
                </a:lnTo>
                <a:lnTo>
                  <a:pt x="0" y="256070"/>
                </a:lnTo>
                <a:lnTo>
                  <a:pt x="0" y="764070"/>
                </a:lnTo>
                <a:lnTo>
                  <a:pt x="9980" y="813505"/>
                </a:lnTo>
                <a:lnTo>
                  <a:pt x="37196" y="853873"/>
                </a:lnTo>
                <a:lnTo>
                  <a:pt x="77565" y="881090"/>
                </a:lnTo>
                <a:lnTo>
                  <a:pt x="127000" y="891070"/>
                </a:lnTo>
                <a:lnTo>
                  <a:pt x="787400" y="891070"/>
                </a:lnTo>
                <a:lnTo>
                  <a:pt x="836834" y="881090"/>
                </a:lnTo>
                <a:lnTo>
                  <a:pt x="877203" y="853873"/>
                </a:lnTo>
                <a:lnTo>
                  <a:pt x="904419" y="813505"/>
                </a:lnTo>
                <a:lnTo>
                  <a:pt x="914400" y="764070"/>
                </a:lnTo>
                <a:lnTo>
                  <a:pt x="914400" y="446570"/>
                </a:lnTo>
                <a:lnTo>
                  <a:pt x="1093923" y="256070"/>
                </a:lnTo>
                <a:lnTo>
                  <a:pt x="914400" y="256070"/>
                </a:lnTo>
                <a:lnTo>
                  <a:pt x="904419" y="206635"/>
                </a:lnTo>
                <a:lnTo>
                  <a:pt x="877203" y="166266"/>
                </a:lnTo>
                <a:lnTo>
                  <a:pt x="836834" y="139050"/>
                </a:lnTo>
                <a:lnTo>
                  <a:pt x="787400" y="129070"/>
                </a:lnTo>
                <a:close/>
              </a:path>
              <a:path w="1335405" h="891540">
                <a:moveTo>
                  <a:pt x="1335239" y="0"/>
                </a:moveTo>
                <a:lnTo>
                  <a:pt x="914400" y="256070"/>
                </a:lnTo>
                <a:lnTo>
                  <a:pt x="1093923" y="256070"/>
                </a:lnTo>
                <a:lnTo>
                  <a:pt x="1335239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974" y="5662129"/>
            <a:ext cx="1335405" cy="891540"/>
          </a:xfrm>
          <a:custGeom>
            <a:avLst/>
            <a:gdLst/>
            <a:ahLst/>
            <a:cxnLst/>
            <a:rect l="l" t="t" r="r" b="b"/>
            <a:pathLst>
              <a:path w="1335405" h="891540">
                <a:moveTo>
                  <a:pt x="0" y="256070"/>
                </a:moveTo>
                <a:lnTo>
                  <a:pt x="9980" y="206635"/>
                </a:lnTo>
                <a:lnTo>
                  <a:pt x="37196" y="166266"/>
                </a:lnTo>
                <a:lnTo>
                  <a:pt x="77565" y="139050"/>
                </a:lnTo>
                <a:lnTo>
                  <a:pt x="127000" y="129070"/>
                </a:lnTo>
                <a:lnTo>
                  <a:pt x="533400" y="129070"/>
                </a:lnTo>
                <a:lnTo>
                  <a:pt x="762000" y="129070"/>
                </a:lnTo>
                <a:lnTo>
                  <a:pt x="787400" y="129070"/>
                </a:lnTo>
                <a:lnTo>
                  <a:pt x="836834" y="139050"/>
                </a:lnTo>
                <a:lnTo>
                  <a:pt x="877203" y="166266"/>
                </a:lnTo>
                <a:lnTo>
                  <a:pt x="904419" y="206635"/>
                </a:lnTo>
                <a:lnTo>
                  <a:pt x="914400" y="256070"/>
                </a:lnTo>
                <a:lnTo>
                  <a:pt x="1335239" y="0"/>
                </a:lnTo>
                <a:lnTo>
                  <a:pt x="914400" y="446570"/>
                </a:lnTo>
                <a:lnTo>
                  <a:pt x="914400" y="764070"/>
                </a:lnTo>
                <a:lnTo>
                  <a:pt x="904419" y="813505"/>
                </a:lnTo>
                <a:lnTo>
                  <a:pt x="877203" y="853873"/>
                </a:lnTo>
                <a:lnTo>
                  <a:pt x="836834" y="881090"/>
                </a:lnTo>
                <a:lnTo>
                  <a:pt x="787400" y="891070"/>
                </a:lnTo>
                <a:lnTo>
                  <a:pt x="762000" y="891070"/>
                </a:lnTo>
                <a:lnTo>
                  <a:pt x="533400" y="891070"/>
                </a:lnTo>
                <a:lnTo>
                  <a:pt x="127000" y="891070"/>
                </a:lnTo>
                <a:lnTo>
                  <a:pt x="77565" y="881090"/>
                </a:lnTo>
                <a:lnTo>
                  <a:pt x="37196" y="853873"/>
                </a:lnTo>
                <a:lnTo>
                  <a:pt x="9980" y="813505"/>
                </a:lnTo>
                <a:lnTo>
                  <a:pt x="0" y="764070"/>
                </a:lnTo>
                <a:lnTo>
                  <a:pt x="0" y="446570"/>
                </a:lnTo>
                <a:lnTo>
                  <a:pt x="0" y="25607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1711" y="5865367"/>
            <a:ext cx="653415" cy="615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515" marR="5080" indent="-44450" algn="just">
              <a:lnSpc>
                <a:spcPct val="100000"/>
              </a:lnSpc>
            </a:pPr>
            <a:r>
              <a:rPr sz="1300" spc="-25" dirty="0">
                <a:solidFill>
                  <a:srgbClr val="FFFFFF"/>
                </a:solidFill>
                <a:cs typeface="Constantia"/>
              </a:rPr>
              <a:t>C</a:t>
            </a:r>
            <a:r>
              <a:rPr sz="1300" spc="-10" dirty="0">
                <a:solidFill>
                  <a:srgbClr val="FFFFFF"/>
                </a:solidFill>
                <a:cs typeface="Constantia"/>
              </a:rPr>
              <a:t>o</a:t>
            </a:r>
            <a:r>
              <a:rPr sz="1300" spc="-5" dirty="0">
                <a:solidFill>
                  <a:srgbClr val="FFFFFF"/>
                </a:solidFill>
                <a:cs typeface="Constantia"/>
              </a:rPr>
              <a:t>ntacts  </a:t>
            </a:r>
            <a:r>
              <a:rPr sz="1300" spc="-10" dirty="0">
                <a:solidFill>
                  <a:srgbClr val="FFFFFF"/>
                </a:solidFill>
                <a:cs typeface="Constantia"/>
              </a:rPr>
              <a:t>address  book</a:t>
            </a:r>
            <a:endParaRPr sz="1300" dirty="0"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86778" y="1143000"/>
            <a:ext cx="1319530" cy="845819"/>
          </a:xfrm>
          <a:custGeom>
            <a:avLst/>
            <a:gdLst/>
            <a:ahLst/>
            <a:cxnLst/>
            <a:rect l="l" t="t" r="r" b="b"/>
            <a:pathLst>
              <a:path w="1319529" h="845819">
                <a:moveTo>
                  <a:pt x="563372" y="446024"/>
                </a:moveTo>
                <a:lnTo>
                  <a:pt x="239522" y="446024"/>
                </a:lnTo>
                <a:lnTo>
                  <a:pt x="0" y="845312"/>
                </a:lnTo>
                <a:lnTo>
                  <a:pt x="563372" y="446024"/>
                </a:lnTo>
                <a:close/>
              </a:path>
              <a:path w="1319529" h="845819">
                <a:moveTo>
                  <a:pt x="1244727" y="0"/>
                </a:moveTo>
                <a:lnTo>
                  <a:pt x="97917" y="0"/>
                </a:lnTo>
                <a:lnTo>
                  <a:pt x="69002" y="5840"/>
                </a:lnTo>
                <a:lnTo>
                  <a:pt x="45386" y="21764"/>
                </a:lnTo>
                <a:lnTo>
                  <a:pt x="29462" y="45380"/>
                </a:lnTo>
                <a:lnTo>
                  <a:pt x="23622" y="74295"/>
                </a:lnTo>
                <a:lnTo>
                  <a:pt x="23622" y="371728"/>
                </a:lnTo>
                <a:lnTo>
                  <a:pt x="29462" y="400643"/>
                </a:lnTo>
                <a:lnTo>
                  <a:pt x="45386" y="424259"/>
                </a:lnTo>
                <a:lnTo>
                  <a:pt x="69002" y="440183"/>
                </a:lnTo>
                <a:lnTo>
                  <a:pt x="97917" y="446024"/>
                </a:lnTo>
                <a:lnTo>
                  <a:pt x="1244727" y="446024"/>
                </a:lnTo>
                <a:lnTo>
                  <a:pt x="1273641" y="440183"/>
                </a:lnTo>
                <a:lnTo>
                  <a:pt x="1297257" y="424259"/>
                </a:lnTo>
                <a:lnTo>
                  <a:pt x="1313181" y="400643"/>
                </a:lnTo>
                <a:lnTo>
                  <a:pt x="1319022" y="371728"/>
                </a:lnTo>
                <a:lnTo>
                  <a:pt x="1319022" y="74295"/>
                </a:lnTo>
                <a:lnTo>
                  <a:pt x="1313181" y="45380"/>
                </a:lnTo>
                <a:lnTo>
                  <a:pt x="1297257" y="21764"/>
                </a:lnTo>
                <a:lnTo>
                  <a:pt x="1273641" y="5840"/>
                </a:lnTo>
                <a:lnTo>
                  <a:pt x="1244727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6778" y="1143000"/>
            <a:ext cx="1319530" cy="845819"/>
          </a:xfrm>
          <a:custGeom>
            <a:avLst/>
            <a:gdLst/>
            <a:ahLst/>
            <a:cxnLst/>
            <a:rect l="l" t="t" r="r" b="b"/>
            <a:pathLst>
              <a:path w="1319529" h="845819">
                <a:moveTo>
                  <a:pt x="23622" y="74295"/>
                </a:moveTo>
                <a:lnTo>
                  <a:pt x="29462" y="45380"/>
                </a:lnTo>
                <a:lnTo>
                  <a:pt x="45386" y="21764"/>
                </a:lnTo>
                <a:lnTo>
                  <a:pt x="69002" y="5840"/>
                </a:lnTo>
                <a:lnTo>
                  <a:pt x="97917" y="0"/>
                </a:lnTo>
                <a:lnTo>
                  <a:pt x="239522" y="0"/>
                </a:lnTo>
                <a:lnTo>
                  <a:pt x="563372" y="0"/>
                </a:lnTo>
                <a:lnTo>
                  <a:pt x="1244727" y="0"/>
                </a:lnTo>
                <a:lnTo>
                  <a:pt x="1273641" y="5840"/>
                </a:lnTo>
                <a:lnTo>
                  <a:pt x="1297257" y="21764"/>
                </a:lnTo>
                <a:lnTo>
                  <a:pt x="1313181" y="45380"/>
                </a:lnTo>
                <a:lnTo>
                  <a:pt x="1319022" y="74295"/>
                </a:lnTo>
                <a:lnTo>
                  <a:pt x="1319022" y="260223"/>
                </a:lnTo>
                <a:lnTo>
                  <a:pt x="1319022" y="371728"/>
                </a:lnTo>
                <a:lnTo>
                  <a:pt x="1313181" y="400643"/>
                </a:lnTo>
                <a:lnTo>
                  <a:pt x="1297257" y="424259"/>
                </a:lnTo>
                <a:lnTo>
                  <a:pt x="1273641" y="440183"/>
                </a:lnTo>
                <a:lnTo>
                  <a:pt x="1244727" y="446024"/>
                </a:lnTo>
                <a:lnTo>
                  <a:pt x="563372" y="446024"/>
                </a:lnTo>
                <a:lnTo>
                  <a:pt x="0" y="845312"/>
                </a:lnTo>
                <a:lnTo>
                  <a:pt x="239522" y="446024"/>
                </a:lnTo>
                <a:lnTo>
                  <a:pt x="97917" y="446024"/>
                </a:lnTo>
                <a:lnTo>
                  <a:pt x="69002" y="440183"/>
                </a:lnTo>
                <a:lnTo>
                  <a:pt x="45386" y="424259"/>
                </a:lnTo>
                <a:lnTo>
                  <a:pt x="29462" y="400643"/>
                </a:lnTo>
                <a:lnTo>
                  <a:pt x="23622" y="371728"/>
                </a:lnTo>
                <a:lnTo>
                  <a:pt x="23622" y="260223"/>
                </a:lnTo>
                <a:lnTo>
                  <a:pt x="23622" y="74295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232650" y="1141348"/>
            <a:ext cx="852169" cy="448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090" marR="5080" indent="-200025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tion  Mode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9974" y="2895600"/>
            <a:ext cx="1242060" cy="685800"/>
          </a:xfrm>
          <a:custGeom>
            <a:avLst/>
            <a:gdLst/>
            <a:ahLst/>
            <a:cxnLst/>
            <a:rect l="l" t="t" r="r" b="b"/>
            <a:pathLst>
              <a:path w="1242060" h="685800">
                <a:moveTo>
                  <a:pt x="931125" y="0"/>
                </a:moveTo>
                <a:lnTo>
                  <a:pt x="114300" y="0"/>
                </a:lnTo>
                <a:lnTo>
                  <a:pt x="69806" y="8983"/>
                </a:lnTo>
                <a:lnTo>
                  <a:pt x="33475" y="33480"/>
                </a:lnTo>
                <a:lnTo>
                  <a:pt x="8981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1" y="615987"/>
                </a:lnTo>
                <a:lnTo>
                  <a:pt x="33475" y="652319"/>
                </a:lnTo>
                <a:lnTo>
                  <a:pt x="69806" y="676816"/>
                </a:lnTo>
                <a:lnTo>
                  <a:pt x="114300" y="685800"/>
                </a:lnTo>
                <a:lnTo>
                  <a:pt x="931125" y="685800"/>
                </a:lnTo>
                <a:lnTo>
                  <a:pt x="975613" y="676816"/>
                </a:lnTo>
                <a:lnTo>
                  <a:pt x="1011945" y="652319"/>
                </a:lnTo>
                <a:lnTo>
                  <a:pt x="1036442" y="615987"/>
                </a:lnTo>
                <a:lnTo>
                  <a:pt x="1045425" y="571500"/>
                </a:lnTo>
                <a:lnTo>
                  <a:pt x="1241640" y="437007"/>
                </a:lnTo>
                <a:lnTo>
                  <a:pt x="1045425" y="400050"/>
                </a:lnTo>
                <a:lnTo>
                  <a:pt x="1045425" y="114300"/>
                </a:lnTo>
                <a:lnTo>
                  <a:pt x="1036442" y="69812"/>
                </a:lnTo>
                <a:lnTo>
                  <a:pt x="1011945" y="33480"/>
                </a:lnTo>
                <a:lnTo>
                  <a:pt x="975613" y="8983"/>
                </a:lnTo>
                <a:lnTo>
                  <a:pt x="931125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9974" y="2895600"/>
            <a:ext cx="1242060" cy="685800"/>
          </a:xfrm>
          <a:custGeom>
            <a:avLst/>
            <a:gdLst/>
            <a:ahLst/>
            <a:cxnLst/>
            <a:rect l="l" t="t" r="r" b="b"/>
            <a:pathLst>
              <a:path w="1242060" h="685800">
                <a:moveTo>
                  <a:pt x="0" y="114300"/>
                </a:moveTo>
                <a:lnTo>
                  <a:pt x="8981" y="69812"/>
                </a:lnTo>
                <a:lnTo>
                  <a:pt x="33475" y="33480"/>
                </a:lnTo>
                <a:lnTo>
                  <a:pt x="69806" y="8983"/>
                </a:lnTo>
                <a:lnTo>
                  <a:pt x="114300" y="0"/>
                </a:lnTo>
                <a:lnTo>
                  <a:pt x="609828" y="0"/>
                </a:lnTo>
                <a:lnTo>
                  <a:pt x="871181" y="0"/>
                </a:lnTo>
                <a:lnTo>
                  <a:pt x="931125" y="0"/>
                </a:lnTo>
                <a:lnTo>
                  <a:pt x="975613" y="8983"/>
                </a:lnTo>
                <a:lnTo>
                  <a:pt x="1011945" y="33480"/>
                </a:lnTo>
                <a:lnTo>
                  <a:pt x="1036442" y="69812"/>
                </a:lnTo>
                <a:lnTo>
                  <a:pt x="1045425" y="114300"/>
                </a:lnTo>
                <a:lnTo>
                  <a:pt x="1045425" y="400050"/>
                </a:lnTo>
                <a:lnTo>
                  <a:pt x="1241640" y="437007"/>
                </a:lnTo>
                <a:lnTo>
                  <a:pt x="1045425" y="571500"/>
                </a:lnTo>
                <a:lnTo>
                  <a:pt x="1036442" y="615987"/>
                </a:lnTo>
                <a:lnTo>
                  <a:pt x="1011945" y="652319"/>
                </a:lnTo>
                <a:lnTo>
                  <a:pt x="975613" y="676816"/>
                </a:lnTo>
                <a:lnTo>
                  <a:pt x="931125" y="685800"/>
                </a:lnTo>
                <a:lnTo>
                  <a:pt x="871181" y="685800"/>
                </a:lnTo>
                <a:lnTo>
                  <a:pt x="609828" y="685800"/>
                </a:lnTo>
                <a:lnTo>
                  <a:pt x="114300" y="685800"/>
                </a:lnTo>
                <a:lnTo>
                  <a:pt x="69806" y="676816"/>
                </a:lnTo>
                <a:lnTo>
                  <a:pt x="33475" y="652319"/>
                </a:lnTo>
                <a:lnTo>
                  <a:pt x="8981" y="615987"/>
                </a:lnTo>
                <a:lnTo>
                  <a:pt x="0" y="571500"/>
                </a:lnTo>
                <a:lnTo>
                  <a:pt x="0" y="40005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38404" y="3030092"/>
            <a:ext cx="66802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Standard</a:t>
            </a:r>
            <a:endParaRPr sz="1300">
              <a:latin typeface="Calibri" pitchFamily="34" charset="0"/>
              <a:cs typeface="Constantia"/>
            </a:endParaRPr>
          </a:p>
          <a:p>
            <a:pPr marL="74930">
              <a:lnSpc>
                <a:spcPct val="100000"/>
              </a:lnSpc>
            </a:pPr>
            <a:r>
              <a:rPr sz="13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Folders</a:t>
            </a:r>
            <a:endParaRPr sz="1300">
              <a:latin typeface="Calibri" pitchFamily="34" charset="0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722492" y="990600"/>
            <a:ext cx="1143000" cy="963294"/>
          </a:xfrm>
          <a:custGeom>
            <a:avLst/>
            <a:gdLst/>
            <a:ahLst/>
            <a:cxnLst/>
            <a:rect l="l" t="t" r="r" b="b"/>
            <a:pathLst>
              <a:path w="1143000" h="963294">
                <a:moveTo>
                  <a:pt x="476250" y="598424"/>
                </a:moveTo>
                <a:lnTo>
                  <a:pt x="190500" y="598424"/>
                </a:lnTo>
                <a:lnTo>
                  <a:pt x="377952" y="963167"/>
                </a:lnTo>
                <a:lnTo>
                  <a:pt x="476250" y="598424"/>
                </a:lnTo>
                <a:close/>
              </a:path>
              <a:path w="1143000" h="963294">
                <a:moveTo>
                  <a:pt x="1043178" y="0"/>
                </a:moveTo>
                <a:lnTo>
                  <a:pt x="99695" y="0"/>
                </a:lnTo>
                <a:lnTo>
                  <a:pt x="60864" y="7844"/>
                </a:lnTo>
                <a:lnTo>
                  <a:pt x="29178" y="29225"/>
                </a:lnTo>
                <a:lnTo>
                  <a:pt x="7826" y="60918"/>
                </a:lnTo>
                <a:lnTo>
                  <a:pt x="0" y="99695"/>
                </a:lnTo>
                <a:lnTo>
                  <a:pt x="0" y="498728"/>
                </a:lnTo>
                <a:lnTo>
                  <a:pt x="7826" y="537559"/>
                </a:lnTo>
                <a:lnTo>
                  <a:pt x="29178" y="569245"/>
                </a:lnTo>
                <a:lnTo>
                  <a:pt x="60864" y="590597"/>
                </a:lnTo>
                <a:lnTo>
                  <a:pt x="99695" y="598424"/>
                </a:lnTo>
                <a:lnTo>
                  <a:pt x="1043178" y="598424"/>
                </a:lnTo>
                <a:lnTo>
                  <a:pt x="1082028" y="590597"/>
                </a:lnTo>
                <a:lnTo>
                  <a:pt x="1113758" y="569245"/>
                </a:lnTo>
                <a:lnTo>
                  <a:pt x="1135153" y="537559"/>
                </a:lnTo>
                <a:lnTo>
                  <a:pt x="1143000" y="498728"/>
                </a:lnTo>
                <a:lnTo>
                  <a:pt x="1143000" y="99695"/>
                </a:lnTo>
                <a:lnTo>
                  <a:pt x="1135153" y="60918"/>
                </a:lnTo>
                <a:lnTo>
                  <a:pt x="1113758" y="29225"/>
                </a:lnTo>
                <a:lnTo>
                  <a:pt x="1082028" y="7844"/>
                </a:lnTo>
                <a:lnTo>
                  <a:pt x="1043178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2492" y="990600"/>
            <a:ext cx="1143000" cy="963294"/>
          </a:xfrm>
          <a:custGeom>
            <a:avLst/>
            <a:gdLst/>
            <a:ahLst/>
            <a:cxnLst/>
            <a:rect l="l" t="t" r="r" b="b"/>
            <a:pathLst>
              <a:path w="1143000" h="963294">
                <a:moveTo>
                  <a:pt x="0" y="99695"/>
                </a:moveTo>
                <a:lnTo>
                  <a:pt x="7826" y="60918"/>
                </a:lnTo>
                <a:lnTo>
                  <a:pt x="29178" y="29225"/>
                </a:lnTo>
                <a:lnTo>
                  <a:pt x="60864" y="7844"/>
                </a:lnTo>
                <a:lnTo>
                  <a:pt x="99695" y="0"/>
                </a:lnTo>
                <a:lnTo>
                  <a:pt x="190500" y="0"/>
                </a:lnTo>
                <a:lnTo>
                  <a:pt x="476250" y="0"/>
                </a:lnTo>
                <a:lnTo>
                  <a:pt x="1043178" y="0"/>
                </a:lnTo>
                <a:lnTo>
                  <a:pt x="1082028" y="7844"/>
                </a:lnTo>
                <a:lnTo>
                  <a:pt x="1113758" y="29225"/>
                </a:lnTo>
                <a:lnTo>
                  <a:pt x="1135153" y="60918"/>
                </a:lnTo>
                <a:lnTo>
                  <a:pt x="1143000" y="99695"/>
                </a:lnTo>
                <a:lnTo>
                  <a:pt x="1143000" y="349123"/>
                </a:lnTo>
                <a:lnTo>
                  <a:pt x="1143000" y="498728"/>
                </a:lnTo>
                <a:lnTo>
                  <a:pt x="1135153" y="537559"/>
                </a:lnTo>
                <a:lnTo>
                  <a:pt x="1113758" y="569245"/>
                </a:lnTo>
                <a:lnTo>
                  <a:pt x="1082028" y="590597"/>
                </a:lnTo>
                <a:lnTo>
                  <a:pt x="1043178" y="598424"/>
                </a:lnTo>
                <a:lnTo>
                  <a:pt x="476250" y="598424"/>
                </a:lnTo>
                <a:lnTo>
                  <a:pt x="377952" y="963167"/>
                </a:lnTo>
                <a:lnTo>
                  <a:pt x="190500" y="598424"/>
                </a:lnTo>
                <a:lnTo>
                  <a:pt x="99695" y="598424"/>
                </a:lnTo>
                <a:lnTo>
                  <a:pt x="60864" y="590597"/>
                </a:lnTo>
                <a:lnTo>
                  <a:pt x="29178" y="569245"/>
                </a:lnTo>
                <a:lnTo>
                  <a:pt x="7826" y="537559"/>
                </a:lnTo>
                <a:lnTo>
                  <a:pt x="0" y="498728"/>
                </a:lnTo>
                <a:lnTo>
                  <a:pt x="0" y="349123"/>
                </a:lnTo>
                <a:lnTo>
                  <a:pt x="0" y="99695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850128" y="1065148"/>
            <a:ext cx="88836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14629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cs typeface="Constantia"/>
              </a:rPr>
              <a:t>Begin  </a:t>
            </a:r>
            <a:r>
              <a:rPr sz="1400" spc="-25" dirty="0">
                <a:solidFill>
                  <a:srgbClr val="FFFFFF"/>
                </a:solidFill>
                <a:cs typeface="Constantia"/>
              </a:rPr>
              <a:t>c</a:t>
            </a:r>
            <a:r>
              <a:rPr sz="1400" dirty="0">
                <a:solidFill>
                  <a:srgbClr val="FFFFFF"/>
                </a:solidFill>
                <a:cs typeface="Constantia"/>
              </a:rPr>
              <a:t>o</a:t>
            </a:r>
            <a:r>
              <a:rPr sz="1400" spc="-5" dirty="0">
                <a:solidFill>
                  <a:srgbClr val="FFFFFF"/>
                </a:solidFill>
                <a:cs typeface="Constantia"/>
              </a:rPr>
              <a:t>n</a:t>
            </a:r>
            <a:r>
              <a:rPr sz="1400" dirty="0">
                <a:solidFill>
                  <a:srgbClr val="FFFFFF"/>
                </a:solidFill>
                <a:cs typeface="Constantia"/>
              </a:rPr>
              <a:t>nec</a:t>
            </a:r>
            <a:r>
              <a:rPr sz="1400" spc="-5" dirty="0">
                <a:solidFill>
                  <a:srgbClr val="FFFFFF"/>
                </a:solidFill>
                <a:cs typeface="Constantia"/>
              </a:rPr>
              <a:t>tio</a:t>
            </a:r>
            <a:r>
              <a:rPr sz="1400" dirty="0">
                <a:solidFill>
                  <a:srgbClr val="FFFFFF"/>
                </a:solidFill>
                <a:cs typeface="Constantia"/>
              </a:rPr>
              <a:t>n</a:t>
            </a:r>
            <a:endParaRPr sz="1400" dirty="0"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669719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072" y="560578"/>
            <a:ext cx="466344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/>
              <a:t>Composing A</a:t>
            </a:r>
            <a:r>
              <a:rPr sz="4000" spc="-60" dirty="0"/>
              <a:t> </a:t>
            </a:r>
            <a:r>
              <a:rPr sz="4000" spc="-10" dirty="0"/>
              <a:t>Message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16522" y="1676400"/>
            <a:ext cx="1393190" cy="838200"/>
          </a:xfrm>
          <a:custGeom>
            <a:avLst/>
            <a:gdLst/>
            <a:ahLst/>
            <a:cxnLst/>
            <a:rect l="l" t="t" r="r" b="b"/>
            <a:pathLst>
              <a:path w="1393190" h="838200">
                <a:moveTo>
                  <a:pt x="850900" y="0"/>
                </a:moveTo>
                <a:lnTo>
                  <a:pt x="139700" y="0"/>
                </a:lnTo>
                <a:lnTo>
                  <a:pt x="95544" y="7116"/>
                </a:lnTo>
                <a:lnTo>
                  <a:pt x="57195" y="26936"/>
                </a:lnTo>
                <a:lnTo>
                  <a:pt x="26954" y="57168"/>
                </a:lnTo>
                <a:lnTo>
                  <a:pt x="7122" y="95520"/>
                </a:lnTo>
                <a:lnTo>
                  <a:pt x="0" y="139700"/>
                </a:lnTo>
                <a:lnTo>
                  <a:pt x="0" y="698500"/>
                </a:lnTo>
                <a:lnTo>
                  <a:pt x="7122" y="742679"/>
                </a:lnTo>
                <a:lnTo>
                  <a:pt x="26954" y="781031"/>
                </a:lnTo>
                <a:lnTo>
                  <a:pt x="57195" y="811263"/>
                </a:lnTo>
                <a:lnTo>
                  <a:pt x="95544" y="831083"/>
                </a:lnTo>
                <a:lnTo>
                  <a:pt x="139700" y="838200"/>
                </a:lnTo>
                <a:lnTo>
                  <a:pt x="850900" y="838200"/>
                </a:lnTo>
                <a:lnTo>
                  <a:pt x="895055" y="831083"/>
                </a:lnTo>
                <a:lnTo>
                  <a:pt x="933404" y="811263"/>
                </a:lnTo>
                <a:lnTo>
                  <a:pt x="963645" y="781031"/>
                </a:lnTo>
                <a:lnTo>
                  <a:pt x="983477" y="742679"/>
                </a:lnTo>
                <a:lnTo>
                  <a:pt x="990600" y="698500"/>
                </a:lnTo>
                <a:lnTo>
                  <a:pt x="990600" y="349250"/>
                </a:lnTo>
                <a:lnTo>
                  <a:pt x="1368016" y="349250"/>
                </a:lnTo>
                <a:lnTo>
                  <a:pt x="990600" y="139700"/>
                </a:lnTo>
                <a:lnTo>
                  <a:pt x="983477" y="95520"/>
                </a:lnTo>
                <a:lnTo>
                  <a:pt x="963645" y="57168"/>
                </a:lnTo>
                <a:lnTo>
                  <a:pt x="933404" y="26936"/>
                </a:lnTo>
                <a:lnTo>
                  <a:pt x="895055" y="7116"/>
                </a:lnTo>
                <a:lnTo>
                  <a:pt x="850900" y="0"/>
                </a:lnTo>
                <a:close/>
              </a:path>
              <a:path w="1393190" h="838200">
                <a:moveTo>
                  <a:pt x="1368016" y="349250"/>
                </a:moveTo>
                <a:lnTo>
                  <a:pt x="990600" y="349250"/>
                </a:lnTo>
                <a:lnTo>
                  <a:pt x="1392948" y="363092"/>
                </a:lnTo>
                <a:lnTo>
                  <a:pt x="1368016" y="34925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522" y="1676400"/>
            <a:ext cx="1393190" cy="838200"/>
          </a:xfrm>
          <a:custGeom>
            <a:avLst/>
            <a:gdLst/>
            <a:ahLst/>
            <a:cxnLst/>
            <a:rect l="l" t="t" r="r" b="b"/>
            <a:pathLst>
              <a:path w="139319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577850" y="0"/>
                </a:lnTo>
                <a:lnTo>
                  <a:pt x="825500" y="0"/>
                </a:lnTo>
                <a:lnTo>
                  <a:pt x="850900" y="0"/>
                </a:lnTo>
                <a:lnTo>
                  <a:pt x="895055" y="7116"/>
                </a:lnTo>
                <a:lnTo>
                  <a:pt x="933404" y="26936"/>
                </a:lnTo>
                <a:lnTo>
                  <a:pt x="963645" y="57168"/>
                </a:lnTo>
                <a:lnTo>
                  <a:pt x="983477" y="95520"/>
                </a:lnTo>
                <a:lnTo>
                  <a:pt x="990600" y="139700"/>
                </a:lnTo>
                <a:lnTo>
                  <a:pt x="1392948" y="363092"/>
                </a:lnTo>
                <a:lnTo>
                  <a:pt x="990600" y="349250"/>
                </a:lnTo>
                <a:lnTo>
                  <a:pt x="990600" y="698500"/>
                </a:lnTo>
                <a:lnTo>
                  <a:pt x="983477" y="742679"/>
                </a:lnTo>
                <a:lnTo>
                  <a:pt x="963645" y="781031"/>
                </a:lnTo>
                <a:lnTo>
                  <a:pt x="933404" y="811263"/>
                </a:lnTo>
                <a:lnTo>
                  <a:pt x="895055" y="831083"/>
                </a:lnTo>
                <a:lnTo>
                  <a:pt x="850900" y="838200"/>
                </a:lnTo>
                <a:lnTo>
                  <a:pt x="825500" y="838200"/>
                </a:lnTo>
                <a:lnTo>
                  <a:pt x="57785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349250"/>
                </a:lnTo>
                <a:lnTo>
                  <a:pt x="0" y="1397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7443" y="1764410"/>
            <a:ext cx="668655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New  </a:t>
            </a:r>
            <a:r>
              <a:rPr sz="14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1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  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Button</a:t>
            </a:r>
            <a:endParaRPr sz="1400" dirty="0">
              <a:latin typeface="Calibri" pitchFamily="34" charset="0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34200" y="1219200"/>
            <a:ext cx="1591945" cy="1663064"/>
          </a:xfrm>
          <a:custGeom>
            <a:avLst/>
            <a:gdLst/>
            <a:ahLst/>
            <a:cxnLst/>
            <a:rect l="l" t="t" r="r" b="b"/>
            <a:pathLst>
              <a:path w="1591945" h="1663064">
                <a:moveTo>
                  <a:pt x="969645" y="457200"/>
                </a:moveTo>
                <a:lnTo>
                  <a:pt x="702945" y="457200"/>
                </a:lnTo>
                <a:lnTo>
                  <a:pt x="0" y="1662938"/>
                </a:lnTo>
                <a:lnTo>
                  <a:pt x="969645" y="457200"/>
                </a:lnTo>
                <a:close/>
              </a:path>
              <a:path w="1591945" h="1663064">
                <a:moveTo>
                  <a:pt x="1515745" y="0"/>
                </a:moveTo>
                <a:lnTo>
                  <a:pt x="601345" y="0"/>
                </a:lnTo>
                <a:lnTo>
                  <a:pt x="571704" y="5994"/>
                </a:lnTo>
                <a:lnTo>
                  <a:pt x="547481" y="22336"/>
                </a:lnTo>
                <a:lnTo>
                  <a:pt x="531139" y="46559"/>
                </a:lnTo>
                <a:lnTo>
                  <a:pt x="525145" y="76200"/>
                </a:lnTo>
                <a:lnTo>
                  <a:pt x="525145" y="381000"/>
                </a:lnTo>
                <a:lnTo>
                  <a:pt x="531139" y="410640"/>
                </a:lnTo>
                <a:lnTo>
                  <a:pt x="547481" y="434863"/>
                </a:lnTo>
                <a:lnTo>
                  <a:pt x="571704" y="451205"/>
                </a:lnTo>
                <a:lnTo>
                  <a:pt x="601345" y="457200"/>
                </a:lnTo>
                <a:lnTo>
                  <a:pt x="1515745" y="457200"/>
                </a:lnTo>
                <a:lnTo>
                  <a:pt x="1545385" y="451205"/>
                </a:lnTo>
                <a:lnTo>
                  <a:pt x="1569608" y="434863"/>
                </a:lnTo>
                <a:lnTo>
                  <a:pt x="1585950" y="410640"/>
                </a:lnTo>
                <a:lnTo>
                  <a:pt x="1591945" y="381000"/>
                </a:lnTo>
                <a:lnTo>
                  <a:pt x="1591945" y="76200"/>
                </a:lnTo>
                <a:lnTo>
                  <a:pt x="1585950" y="46559"/>
                </a:lnTo>
                <a:lnTo>
                  <a:pt x="1569608" y="22336"/>
                </a:lnTo>
                <a:lnTo>
                  <a:pt x="1545385" y="5994"/>
                </a:lnTo>
                <a:lnTo>
                  <a:pt x="1515745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34200" y="1219200"/>
            <a:ext cx="1591945" cy="1663064"/>
          </a:xfrm>
          <a:custGeom>
            <a:avLst/>
            <a:gdLst/>
            <a:ahLst/>
            <a:cxnLst/>
            <a:rect l="l" t="t" r="r" b="b"/>
            <a:pathLst>
              <a:path w="1591945" h="1663064">
                <a:moveTo>
                  <a:pt x="525145" y="76200"/>
                </a:moveTo>
                <a:lnTo>
                  <a:pt x="531139" y="46559"/>
                </a:lnTo>
                <a:lnTo>
                  <a:pt x="547481" y="22336"/>
                </a:lnTo>
                <a:lnTo>
                  <a:pt x="571704" y="5994"/>
                </a:lnTo>
                <a:lnTo>
                  <a:pt x="601345" y="0"/>
                </a:lnTo>
                <a:lnTo>
                  <a:pt x="702945" y="0"/>
                </a:lnTo>
                <a:lnTo>
                  <a:pt x="969645" y="0"/>
                </a:lnTo>
                <a:lnTo>
                  <a:pt x="1515745" y="0"/>
                </a:lnTo>
                <a:lnTo>
                  <a:pt x="1545385" y="5994"/>
                </a:lnTo>
                <a:lnTo>
                  <a:pt x="1569608" y="22336"/>
                </a:lnTo>
                <a:lnTo>
                  <a:pt x="1585950" y="46559"/>
                </a:lnTo>
                <a:lnTo>
                  <a:pt x="1591945" y="76200"/>
                </a:lnTo>
                <a:lnTo>
                  <a:pt x="1591945" y="266700"/>
                </a:lnTo>
                <a:lnTo>
                  <a:pt x="1591945" y="381000"/>
                </a:lnTo>
                <a:lnTo>
                  <a:pt x="1585950" y="410640"/>
                </a:lnTo>
                <a:lnTo>
                  <a:pt x="1569608" y="434863"/>
                </a:lnTo>
                <a:lnTo>
                  <a:pt x="1545385" y="451205"/>
                </a:lnTo>
                <a:lnTo>
                  <a:pt x="1515745" y="457200"/>
                </a:lnTo>
                <a:lnTo>
                  <a:pt x="969645" y="457200"/>
                </a:lnTo>
                <a:lnTo>
                  <a:pt x="0" y="1662938"/>
                </a:lnTo>
                <a:lnTo>
                  <a:pt x="702945" y="457200"/>
                </a:lnTo>
                <a:lnTo>
                  <a:pt x="601345" y="457200"/>
                </a:lnTo>
                <a:lnTo>
                  <a:pt x="571704" y="451205"/>
                </a:lnTo>
                <a:lnTo>
                  <a:pt x="547481" y="434863"/>
                </a:lnTo>
                <a:lnTo>
                  <a:pt x="531139" y="410640"/>
                </a:lnTo>
                <a:lnTo>
                  <a:pt x="525145" y="381000"/>
                </a:lnTo>
                <a:lnTo>
                  <a:pt x="525145" y="266700"/>
                </a:lnTo>
                <a:lnTo>
                  <a:pt x="525145" y="76200"/>
                </a:lnTo>
                <a:close/>
              </a:path>
            </a:pathLst>
          </a:custGeom>
          <a:ln w="25399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06995" y="1230868"/>
            <a:ext cx="5226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Post </a:t>
            </a: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  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Ou</a:t>
            </a:r>
            <a:r>
              <a:rPr sz="12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</a:t>
            </a:r>
            <a:r>
              <a:rPr sz="12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x</a:t>
            </a:r>
            <a:endParaRPr sz="1200" dirty="0">
              <a:latin typeface="Calibri" pitchFamily="34" charset="0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2452" y="3581400"/>
            <a:ext cx="2649348" cy="762000"/>
          </a:xfrm>
          <a:custGeom>
            <a:avLst/>
            <a:gdLst/>
            <a:ahLst/>
            <a:cxnLst/>
            <a:rect l="l" t="t" r="r" b="b"/>
            <a:pathLst>
              <a:path w="2620010" h="997585">
                <a:moveTo>
                  <a:pt x="939800" y="235585"/>
                </a:moveTo>
                <a:lnTo>
                  <a:pt x="127000" y="235585"/>
                </a:lnTo>
                <a:lnTo>
                  <a:pt x="77565" y="245570"/>
                </a:lnTo>
                <a:lnTo>
                  <a:pt x="37196" y="272795"/>
                </a:lnTo>
                <a:lnTo>
                  <a:pt x="9980" y="313166"/>
                </a:lnTo>
                <a:lnTo>
                  <a:pt x="0" y="362585"/>
                </a:lnTo>
                <a:lnTo>
                  <a:pt x="0" y="870585"/>
                </a:lnTo>
                <a:lnTo>
                  <a:pt x="9980" y="920003"/>
                </a:lnTo>
                <a:lnTo>
                  <a:pt x="37196" y="960374"/>
                </a:lnTo>
                <a:lnTo>
                  <a:pt x="77565" y="987599"/>
                </a:lnTo>
                <a:lnTo>
                  <a:pt x="127000" y="997585"/>
                </a:lnTo>
                <a:lnTo>
                  <a:pt x="939800" y="997585"/>
                </a:lnTo>
                <a:lnTo>
                  <a:pt x="989218" y="987599"/>
                </a:lnTo>
                <a:lnTo>
                  <a:pt x="1029589" y="960374"/>
                </a:lnTo>
                <a:lnTo>
                  <a:pt x="1056814" y="920003"/>
                </a:lnTo>
                <a:lnTo>
                  <a:pt x="1066800" y="870585"/>
                </a:lnTo>
                <a:lnTo>
                  <a:pt x="1066800" y="553085"/>
                </a:lnTo>
                <a:lnTo>
                  <a:pt x="1601599" y="362585"/>
                </a:lnTo>
                <a:lnTo>
                  <a:pt x="1066800" y="362585"/>
                </a:lnTo>
                <a:lnTo>
                  <a:pt x="1056814" y="313166"/>
                </a:lnTo>
                <a:lnTo>
                  <a:pt x="1029588" y="272796"/>
                </a:lnTo>
                <a:lnTo>
                  <a:pt x="989218" y="245570"/>
                </a:lnTo>
                <a:lnTo>
                  <a:pt x="939800" y="235585"/>
                </a:lnTo>
                <a:close/>
              </a:path>
              <a:path w="2620010" h="997585">
                <a:moveTo>
                  <a:pt x="2619502" y="0"/>
                </a:moveTo>
                <a:lnTo>
                  <a:pt x="1066800" y="362585"/>
                </a:lnTo>
                <a:lnTo>
                  <a:pt x="1601599" y="362585"/>
                </a:lnTo>
                <a:lnTo>
                  <a:pt x="2619502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2452" y="3581400"/>
            <a:ext cx="2649348" cy="762000"/>
          </a:xfrm>
          <a:custGeom>
            <a:avLst/>
            <a:gdLst/>
            <a:ahLst/>
            <a:cxnLst/>
            <a:rect l="l" t="t" r="r" b="b"/>
            <a:pathLst>
              <a:path w="2620010" h="997585">
                <a:moveTo>
                  <a:pt x="0" y="362585"/>
                </a:moveTo>
                <a:lnTo>
                  <a:pt x="9980" y="313166"/>
                </a:lnTo>
                <a:lnTo>
                  <a:pt x="37196" y="272795"/>
                </a:lnTo>
                <a:lnTo>
                  <a:pt x="77565" y="245570"/>
                </a:lnTo>
                <a:lnTo>
                  <a:pt x="127000" y="235585"/>
                </a:lnTo>
                <a:lnTo>
                  <a:pt x="622300" y="235585"/>
                </a:lnTo>
                <a:lnTo>
                  <a:pt x="889000" y="235585"/>
                </a:lnTo>
                <a:lnTo>
                  <a:pt x="939800" y="235585"/>
                </a:lnTo>
                <a:lnTo>
                  <a:pt x="989218" y="245570"/>
                </a:lnTo>
                <a:lnTo>
                  <a:pt x="1029588" y="272796"/>
                </a:lnTo>
                <a:lnTo>
                  <a:pt x="1056814" y="313166"/>
                </a:lnTo>
                <a:lnTo>
                  <a:pt x="1066800" y="362585"/>
                </a:lnTo>
                <a:lnTo>
                  <a:pt x="2619502" y="0"/>
                </a:lnTo>
                <a:lnTo>
                  <a:pt x="1066800" y="553085"/>
                </a:lnTo>
                <a:lnTo>
                  <a:pt x="1066800" y="870585"/>
                </a:lnTo>
                <a:lnTo>
                  <a:pt x="1056814" y="920003"/>
                </a:lnTo>
                <a:lnTo>
                  <a:pt x="1029589" y="960374"/>
                </a:lnTo>
                <a:lnTo>
                  <a:pt x="989218" y="987599"/>
                </a:lnTo>
                <a:lnTo>
                  <a:pt x="939800" y="997585"/>
                </a:lnTo>
                <a:lnTo>
                  <a:pt x="889000" y="997585"/>
                </a:lnTo>
                <a:lnTo>
                  <a:pt x="622300" y="997585"/>
                </a:lnTo>
                <a:lnTo>
                  <a:pt x="127000" y="997585"/>
                </a:lnTo>
                <a:lnTo>
                  <a:pt x="77565" y="987599"/>
                </a:lnTo>
                <a:lnTo>
                  <a:pt x="37196" y="960374"/>
                </a:lnTo>
                <a:lnTo>
                  <a:pt x="9980" y="920003"/>
                </a:lnTo>
                <a:lnTo>
                  <a:pt x="0" y="870585"/>
                </a:lnTo>
                <a:lnTo>
                  <a:pt x="0" y="553085"/>
                </a:lnTo>
                <a:lnTo>
                  <a:pt x="0" y="362585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21309" y="3774440"/>
            <a:ext cx="672465" cy="568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640" algn="just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Multiple  </a:t>
            </a:r>
            <a:r>
              <a:rPr sz="1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ec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en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  and</a:t>
            </a:r>
            <a:r>
              <a:rPr sz="12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CC</a:t>
            </a:r>
            <a:endParaRPr sz="1200" dirty="0">
              <a:latin typeface="Calibri" pitchFamily="34" charset="0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6700" y="3975608"/>
            <a:ext cx="2731135" cy="1130300"/>
          </a:xfrm>
          <a:custGeom>
            <a:avLst/>
            <a:gdLst/>
            <a:ahLst/>
            <a:cxnLst/>
            <a:rect l="l" t="t" r="r" b="b"/>
            <a:pathLst>
              <a:path w="2731135" h="1130300">
                <a:moveTo>
                  <a:pt x="1028700" y="443992"/>
                </a:moveTo>
                <a:lnTo>
                  <a:pt x="114300" y="443992"/>
                </a:lnTo>
                <a:lnTo>
                  <a:pt x="69806" y="452975"/>
                </a:lnTo>
                <a:lnTo>
                  <a:pt x="33475" y="477472"/>
                </a:lnTo>
                <a:lnTo>
                  <a:pt x="8981" y="513804"/>
                </a:lnTo>
                <a:lnTo>
                  <a:pt x="0" y="558292"/>
                </a:lnTo>
                <a:lnTo>
                  <a:pt x="0" y="1015492"/>
                </a:lnTo>
                <a:lnTo>
                  <a:pt x="8981" y="1059979"/>
                </a:lnTo>
                <a:lnTo>
                  <a:pt x="33475" y="1096311"/>
                </a:lnTo>
                <a:lnTo>
                  <a:pt x="69806" y="1120808"/>
                </a:lnTo>
                <a:lnTo>
                  <a:pt x="114300" y="1129792"/>
                </a:lnTo>
                <a:lnTo>
                  <a:pt x="1028700" y="1129792"/>
                </a:lnTo>
                <a:lnTo>
                  <a:pt x="1073187" y="1120808"/>
                </a:lnTo>
                <a:lnTo>
                  <a:pt x="1109519" y="1096311"/>
                </a:lnTo>
                <a:lnTo>
                  <a:pt x="1134016" y="1059979"/>
                </a:lnTo>
                <a:lnTo>
                  <a:pt x="1143000" y="1015492"/>
                </a:lnTo>
                <a:lnTo>
                  <a:pt x="1143000" y="729742"/>
                </a:lnTo>
                <a:lnTo>
                  <a:pt x="1516066" y="558292"/>
                </a:lnTo>
                <a:lnTo>
                  <a:pt x="1143000" y="558292"/>
                </a:lnTo>
                <a:lnTo>
                  <a:pt x="1134016" y="513804"/>
                </a:lnTo>
                <a:lnTo>
                  <a:pt x="1109519" y="477472"/>
                </a:lnTo>
                <a:lnTo>
                  <a:pt x="1073187" y="452975"/>
                </a:lnTo>
                <a:lnTo>
                  <a:pt x="1028700" y="443992"/>
                </a:lnTo>
                <a:close/>
              </a:path>
              <a:path w="2731135" h="1130300">
                <a:moveTo>
                  <a:pt x="2730881" y="0"/>
                </a:moveTo>
                <a:lnTo>
                  <a:pt x="1143000" y="558292"/>
                </a:lnTo>
                <a:lnTo>
                  <a:pt x="1516066" y="558292"/>
                </a:lnTo>
                <a:lnTo>
                  <a:pt x="2730881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6700" y="3975608"/>
            <a:ext cx="2731135" cy="1130300"/>
          </a:xfrm>
          <a:custGeom>
            <a:avLst/>
            <a:gdLst/>
            <a:ahLst/>
            <a:cxnLst/>
            <a:rect l="l" t="t" r="r" b="b"/>
            <a:pathLst>
              <a:path w="2731135" h="1130300">
                <a:moveTo>
                  <a:pt x="0" y="558292"/>
                </a:moveTo>
                <a:lnTo>
                  <a:pt x="8981" y="513804"/>
                </a:lnTo>
                <a:lnTo>
                  <a:pt x="33475" y="477472"/>
                </a:lnTo>
                <a:lnTo>
                  <a:pt x="69806" y="452975"/>
                </a:lnTo>
                <a:lnTo>
                  <a:pt x="114300" y="443992"/>
                </a:lnTo>
                <a:lnTo>
                  <a:pt x="666750" y="443992"/>
                </a:lnTo>
                <a:lnTo>
                  <a:pt x="952500" y="443992"/>
                </a:lnTo>
                <a:lnTo>
                  <a:pt x="1028700" y="443992"/>
                </a:lnTo>
                <a:lnTo>
                  <a:pt x="1073187" y="452975"/>
                </a:lnTo>
                <a:lnTo>
                  <a:pt x="1109519" y="477472"/>
                </a:lnTo>
                <a:lnTo>
                  <a:pt x="1134016" y="513804"/>
                </a:lnTo>
                <a:lnTo>
                  <a:pt x="1143000" y="558292"/>
                </a:lnTo>
                <a:lnTo>
                  <a:pt x="2730881" y="0"/>
                </a:lnTo>
                <a:lnTo>
                  <a:pt x="1143000" y="729742"/>
                </a:lnTo>
                <a:lnTo>
                  <a:pt x="1143000" y="1015492"/>
                </a:lnTo>
                <a:lnTo>
                  <a:pt x="1134016" y="1059979"/>
                </a:lnTo>
                <a:lnTo>
                  <a:pt x="1109519" y="1096311"/>
                </a:lnTo>
                <a:lnTo>
                  <a:pt x="1073187" y="1120808"/>
                </a:lnTo>
                <a:lnTo>
                  <a:pt x="1028700" y="1129792"/>
                </a:lnTo>
                <a:lnTo>
                  <a:pt x="952500" y="1129792"/>
                </a:lnTo>
                <a:lnTo>
                  <a:pt x="666750" y="1129792"/>
                </a:lnTo>
                <a:lnTo>
                  <a:pt x="114300" y="1129792"/>
                </a:lnTo>
                <a:lnTo>
                  <a:pt x="69806" y="1120808"/>
                </a:lnTo>
                <a:lnTo>
                  <a:pt x="33475" y="1096311"/>
                </a:lnTo>
                <a:lnTo>
                  <a:pt x="8981" y="1059979"/>
                </a:lnTo>
                <a:lnTo>
                  <a:pt x="0" y="1015492"/>
                </a:lnTo>
                <a:lnTo>
                  <a:pt x="0" y="729742"/>
                </a:lnTo>
                <a:lnTo>
                  <a:pt x="0" y="558292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16153" y="4571745"/>
            <a:ext cx="8445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083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File  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12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ta</a:t>
            </a: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hmen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endParaRPr sz="1200" dirty="0">
              <a:latin typeface="Calibri" pitchFamily="34" charset="0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8600" y="2895600"/>
            <a:ext cx="2624455" cy="685800"/>
          </a:xfrm>
          <a:custGeom>
            <a:avLst/>
            <a:gdLst/>
            <a:ahLst/>
            <a:cxnLst/>
            <a:rect l="l" t="t" r="r" b="b"/>
            <a:pathLst>
              <a:path w="2624455" h="685800">
                <a:moveTo>
                  <a:pt x="972947" y="0"/>
                </a:moveTo>
                <a:lnTo>
                  <a:pt x="114300" y="0"/>
                </a:ln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0" y="571500"/>
                </a:lnTo>
                <a:lnTo>
                  <a:pt x="8983" y="615987"/>
                </a:lnTo>
                <a:lnTo>
                  <a:pt x="33480" y="652319"/>
                </a:lnTo>
                <a:lnTo>
                  <a:pt x="69812" y="676816"/>
                </a:lnTo>
                <a:lnTo>
                  <a:pt x="114300" y="685800"/>
                </a:lnTo>
                <a:lnTo>
                  <a:pt x="972947" y="685800"/>
                </a:lnTo>
                <a:lnTo>
                  <a:pt x="1017434" y="676816"/>
                </a:lnTo>
                <a:lnTo>
                  <a:pt x="1053766" y="652319"/>
                </a:lnTo>
                <a:lnTo>
                  <a:pt x="1078263" y="615987"/>
                </a:lnTo>
                <a:lnTo>
                  <a:pt x="1087247" y="571500"/>
                </a:lnTo>
                <a:lnTo>
                  <a:pt x="2624201" y="459231"/>
                </a:lnTo>
                <a:lnTo>
                  <a:pt x="1087247" y="400050"/>
                </a:lnTo>
                <a:lnTo>
                  <a:pt x="1087247" y="114300"/>
                </a:lnTo>
                <a:lnTo>
                  <a:pt x="1078263" y="69812"/>
                </a:lnTo>
                <a:lnTo>
                  <a:pt x="1053766" y="33480"/>
                </a:lnTo>
                <a:lnTo>
                  <a:pt x="1017434" y="8983"/>
                </a:lnTo>
                <a:lnTo>
                  <a:pt x="972947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8600" y="2895600"/>
            <a:ext cx="2624455" cy="685800"/>
          </a:xfrm>
          <a:custGeom>
            <a:avLst/>
            <a:gdLst/>
            <a:ahLst/>
            <a:cxnLst/>
            <a:rect l="l" t="t" r="r" b="b"/>
            <a:pathLst>
              <a:path w="2624455" h="6858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634225" y="0"/>
                </a:lnTo>
                <a:lnTo>
                  <a:pt x="906043" y="0"/>
                </a:lnTo>
                <a:lnTo>
                  <a:pt x="972947" y="0"/>
                </a:lnTo>
                <a:lnTo>
                  <a:pt x="1017434" y="8983"/>
                </a:lnTo>
                <a:lnTo>
                  <a:pt x="1053766" y="33480"/>
                </a:lnTo>
                <a:lnTo>
                  <a:pt x="1078263" y="69812"/>
                </a:lnTo>
                <a:lnTo>
                  <a:pt x="1087247" y="114300"/>
                </a:lnTo>
                <a:lnTo>
                  <a:pt x="1087247" y="400050"/>
                </a:lnTo>
                <a:lnTo>
                  <a:pt x="2624201" y="459231"/>
                </a:lnTo>
                <a:lnTo>
                  <a:pt x="1087247" y="571500"/>
                </a:lnTo>
                <a:lnTo>
                  <a:pt x="1078263" y="615987"/>
                </a:lnTo>
                <a:lnTo>
                  <a:pt x="1053766" y="652319"/>
                </a:lnTo>
                <a:lnTo>
                  <a:pt x="1017434" y="676816"/>
                </a:lnTo>
                <a:lnTo>
                  <a:pt x="972947" y="685800"/>
                </a:lnTo>
                <a:lnTo>
                  <a:pt x="906043" y="685800"/>
                </a:lnTo>
                <a:lnTo>
                  <a:pt x="634225" y="685800"/>
                </a:lnTo>
                <a:lnTo>
                  <a:pt x="114300" y="685800"/>
                </a:lnTo>
                <a:lnTo>
                  <a:pt x="69812" y="676816"/>
                </a:lnTo>
                <a:lnTo>
                  <a:pt x="33480" y="652319"/>
                </a:lnTo>
                <a:lnTo>
                  <a:pt x="8983" y="615987"/>
                </a:lnTo>
                <a:lnTo>
                  <a:pt x="0" y="571500"/>
                </a:lnTo>
                <a:lnTo>
                  <a:pt x="0" y="400050"/>
                </a:lnTo>
                <a:lnTo>
                  <a:pt x="0" y="1143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81000" y="2895600"/>
            <a:ext cx="845185" cy="661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 </a:t>
            </a:r>
            <a:r>
              <a:rPr sz="1400" spc="-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“To”  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 </a:t>
            </a:r>
            <a:r>
              <a:rPr sz="14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“CC”</a:t>
            </a:r>
            <a:r>
              <a:rPr sz="14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for  contacts</a:t>
            </a:r>
            <a:endParaRPr sz="1400" dirty="0">
              <a:latin typeface="Calibri" pitchFamily="34" charset="0"/>
              <a:cs typeface="Constantia"/>
            </a:endParaRPr>
          </a:p>
        </p:txBody>
      </p:sp>
      <p:sp>
        <p:nvSpPr>
          <p:cNvPr id="25" name="object 17"/>
          <p:cNvSpPr/>
          <p:nvPr/>
        </p:nvSpPr>
        <p:spPr>
          <a:xfrm>
            <a:off x="3810000" y="3276600"/>
            <a:ext cx="2731135" cy="1130300"/>
          </a:xfrm>
          <a:custGeom>
            <a:avLst/>
            <a:gdLst/>
            <a:ahLst/>
            <a:cxnLst/>
            <a:rect l="l" t="t" r="r" b="b"/>
            <a:pathLst>
              <a:path w="2731135" h="1130300">
                <a:moveTo>
                  <a:pt x="0" y="558292"/>
                </a:moveTo>
                <a:lnTo>
                  <a:pt x="8981" y="513804"/>
                </a:lnTo>
                <a:lnTo>
                  <a:pt x="33475" y="477472"/>
                </a:lnTo>
                <a:lnTo>
                  <a:pt x="69806" y="452975"/>
                </a:lnTo>
                <a:lnTo>
                  <a:pt x="114300" y="443992"/>
                </a:lnTo>
                <a:lnTo>
                  <a:pt x="666750" y="443992"/>
                </a:lnTo>
                <a:lnTo>
                  <a:pt x="952500" y="443992"/>
                </a:lnTo>
                <a:lnTo>
                  <a:pt x="1028700" y="443992"/>
                </a:lnTo>
                <a:lnTo>
                  <a:pt x="1073187" y="452975"/>
                </a:lnTo>
                <a:lnTo>
                  <a:pt x="1109519" y="477472"/>
                </a:lnTo>
                <a:lnTo>
                  <a:pt x="1134016" y="513804"/>
                </a:lnTo>
                <a:lnTo>
                  <a:pt x="1143000" y="558292"/>
                </a:lnTo>
                <a:lnTo>
                  <a:pt x="2730881" y="0"/>
                </a:lnTo>
                <a:lnTo>
                  <a:pt x="1143000" y="729742"/>
                </a:lnTo>
                <a:lnTo>
                  <a:pt x="1143000" y="1015492"/>
                </a:lnTo>
                <a:lnTo>
                  <a:pt x="1134016" y="1059979"/>
                </a:lnTo>
                <a:lnTo>
                  <a:pt x="1109519" y="1096311"/>
                </a:lnTo>
                <a:lnTo>
                  <a:pt x="1073187" y="1120808"/>
                </a:lnTo>
                <a:lnTo>
                  <a:pt x="1028700" y="1129792"/>
                </a:lnTo>
                <a:lnTo>
                  <a:pt x="952500" y="1129792"/>
                </a:lnTo>
                <a:lnTo>
                  <a:pt x="666750" y="1129792"/>
                </a:lnTo>
                <a:lnTo>
                  <a:pt x="114300" y="1129792"/>
                </a:lnTo>
                <a:lnTo>
                  <a:pt x="69806" y="1120808"/>
                </a:lnTo>
                <a:lnTo>
                  <a:pt x="33475" y="1096311"/>
                </a:lnTo>
                <a:lnTo>
                  <a:pt x="8981" y="1059979"/>
                </a:lnTo>
                <a:lnTo>
                  <a:pt x="0" y="1015492"/>
                </a:lnTo>
                <a:lnTo>
                  <a:pt x="0" y="729742"/>
                </a:lnTo>
                <a:lnTo>
                  <a:pt x="0" y="558292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6"/>
          <p:cNvSpPr/>
          <p:nvPr/>
        </p:nvSpPr>
        <p:spPr>
          <a:xfrm>
            <a:off x="3810000" y="3276600"/>
            <a:ext cx="2731135" cy="1130300"/>
          </a:xfrm>
          <a:custGeom>
            <a:avLst/>
            <a:gdLst/>
            <a:ahLst/>
            <a:cxnLst/>
            <a:rect l="l" t="t" r="r" b="b"/>
            <a:pathLst>
              <a:path w="2731135" h="1130300">
                <a:moveTo>
                  <a:pt x="1028700" y="443992"/>
                </a:moveTo>
                <a:lnTo>
                  <a:pt x="114300" y="443992"/>
                </a:lnTo>
                <a:lnTo>
                  <a:pt x="69806" y="452975"/>
                </a:lnTo>
                <a:lnTo>
                  <a:pt x="33475" y="477472"/>
                </a:lnTo>
                <a:lnTo>
                  <a:pt x="8981" y="513804"/>
                </a:lnTo>
                <a:lnTo>
                  <a:pt x="0" y="558292"/>
                </a:lnTo>
                <a:lnTo>
                  <a:pt x="0" y="1015492"/>
                </a:lnTo>
                <a:lnTo>
                  <a:pt x="8981" y="1059979"/>
                </a:lnTo>
                <a:lnTo>
                  <a:pt x="33475" y="1096311"/>
                </a:lnTo>
                <a:lnTo>
                  <a:pt x="69806" y="1120808"/>
                </a:lnTo>
                <a:lnTo>
                  <a:pt x="114300" y="1129792"/>
                </a:lnTo>
                <a:lnTo>
                  <a:pt x="1028700" y="1129792"/>
                </a:lnTo>
                <a:lnTo>
                  <a:pt x="1073187" y="1120808"/>
                </a:lnTo>
                <a:lnTo>
                  <a:pt x="1109519" y="1096311"/>
                </a:lnTo>
                <a:lnTo>
                  <a:pt x="1134016" y="1059979"/>
                </a:lnTo>
                <a:lnTo>
                  <a:pt x="1143000" y="1015492"/>
                </a:lnTo>
                <a:lnTo>
                  <a:pt x="1143000" y="729742"/>
                </a:lnTo>
                <a:lnTo>
                  <a:pt x="1516066" y="558292"/>
                </a:lnTo>
                <a:lnTo>
                  <a:pt x="1143000" y="558292"/>
                </a:lnTo>
                <a:lnTo>
                  <a:pt x="1134016" y="513804"/>
                </a:lnTo>
                <a:lnTo>
                  <a:pt x="1109519" y="477472"/>
                </a:lnTo>
                <a:lnTo>
                  <a:pt x="1073187" y="452975"/>
                </a:lnTo>
                <a:lnTo>
                  <a:pt x="1028700" y="443992"/>
                </a:lnTo>
                <a:close/>
              </a:path>
              <a:path w="2731135" h="1130300">
                <a:moveTo>
                  <a:pt x="2730881" y="0"/>
                </a:moveTo>
                <a:lnTo>
                  <a:pt x="1143000" y="558292"/>
                </a:lnTo>
                <a:lnTo>
                  <a:pt x="1516066" y="558292"/>
                </a:lnTo>
                <a:lnTo>
                  <a:pt x="2730881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18"/>
          <p:cNvSpPr txBox="1"/>
          <p:nvPr/>
        </p:nvSpPr>
        <p:spPr>
          <a:xfrm>
            <a:off x="3810000" y="3810000"/>
            <a:ext cx="84455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0830">
              <a:lnSpc>
                <a:spcPct val="100000"/>
              </a:lnSpc>
            </a:pPr>
            <a:r>
              <a:rPr lang="en-US"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Request</a:t>
            </a:r>
          </a:p>
          <a:p>
            <a:pPr marL="12700" marR="5080" indent="290830">
              <a:lnSpc>
                <a:spcPct val="100000"/>
              </a:lnSpc>
            </a:pPr>
            <a:r>
              <a:rPr lang="en-US"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Read</a:t>
            </a:r>
          </a:p>
          <a:p>
            <a:pPr marL="12700" marR="5080" indent="290830">
              <a:lnSpc>
                <a:spcPct val="100000"/>
              </a:lnSpc>
            </a:pPr>
            <a:r>
              <a:rPr lang="en-US"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Receipt</a:t>
            </a:r>
            <a:endParaRPr sz="12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543800" cy="43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5" dirty="0"/>
              <a:t>Pending </a:t>
            </a:r>
            <a:r>
              <a:rPr sz="4000" spc="-10" dirty="0"/>
              <a:t>Message </a:t>
            </a:r>
            <a:r>
              <a:rPr sz="4000" spc="-5" dirty="0"/>
              <a:t>In</a:t>
            </a:r>
            <a:r>
              <a:rPr sz="4000" spc="-40" dirty="0"/>
              <a:t> </a:t>
            </a:r>
            <a:r>
              <a:rPr sz="4000" spc="-20" dirty="0"/>
              <a:t>Outbox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6019800" y="914400"/>
            <a:ext cx="2248535" cy="1057275"/>
          </a:xfrm>
          <a:custGeom>
            <a:avLst/>
            <a:gdLst/>
            <a:ahLst/>
            <a:cxnLst/>
            <a:rect l="l" t="t" r="r" b="b"/>
            <a:pathLst>
              <a:path w="2248534" h="1057275">
                <a:moveTo>
                  <a:pt x="1581403" y="533400"/>
                </a:moveTo>
                <a:lnTo>
                  <a:pt x="1295653" y="533400"/>
                </a:lnTo>
                <a:lnTo>
                  <a:pt x="0" y="1057275"/>
                </a:lnTo>
                <a:lnTo>
                  <a:pt x="1581403" y="533400"/>
                </a:lnTo>
                <a:close/>
              </a:path>
              <a:path w="2248534" h="1057275">
                <a:moveTo>
                  <a:pt x="2159254" y="0"/>
                </a:moveTo>
                <a:lnTo>
                  <a:pt x="1194053" y="0"/>
                </a:lnTo>
                <a:lnTo>
                  <a:pt x="1159428" y="6979"/>
                </a:lnTo>
                <a:lnTo>
                  <a:pt x="1131173" y="26019"/>
                </a:lnTo>
                <a:lnTo>
                  <a:pt x="1112133" y="54274"/>
                </a:lnTo>
                <a:lnTo>
                  <a:pt x="1105153" y="88900"/>
                </a:lnTo>
                <a:lnTo>
                  <a:pt x="1105153" y="444500"/>
                </a:lnTo>
                <a:lnTo>
                  <a:pt x="1112133" y="479125"/>
                </a:lnTo>
                <a:lnTo>
                  <a:pt x="1131173" y="507380"/>
                </a:lnTo>
                <a:lnTo>
                  <a:pt x="1159428" y="526420"/>
                </a:lnTo>
                <a:lnTo>
                  <a:pt x="1194053" y="533400"/>
                </a:lnTo>
                <a:lnTo>
                  <a:pt x="2159254" y="533400"/>
                </a:lnTo>
                <a:lnTo>
                  <a:pt x="2193879" y="526420"/>
                </a:lnTo>
                <a:lnTo>
                  <a:pt x="2222134" y="507380"/>
                </a:lnTo>
                <a:lnTo>
                  <a:pt x="2241174" y="479125"/>
                </a:lnTo>
                <a:lnTo>
                  <a:pt x="2248154" y="444500"/>
                </a:lnTo>
                <a:lnTo>
                  <a:pt x="2248154" y="88900"/>
                </a:lnTo>
                <a:lnTo>
                  <a:pt x="2241174" y="54274"/>
                </a:lnTo>
                <a:lnTo>
                  <a:pt x="2222134" y="26019"/>
                </a:lnTo>
                <a:lnTo>
                  <a:pt x="2193879" y="6979"/>
                </a:lnTo>
                <a:lnTo>
                  <a:pt x="2159254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00" y="914400"/>
            <a:ext cx="2248535" cy="1057275"/>
          </a:xfrm>
          <a:custGeom>
            <a:avLst/>
            <a:gdLst/>
            <a:ahLst/>
            <a:cxnLst/>
            <a:rect l="l" t="t" r="r" b="b"/>
            <a:pathLst>
              <a:path w="2248534" h="1057275">
                <a:moveTo>
                  <a:pt x="1105153" y="88900"/>
                </a:moveTo>
                <a:lnTo>
                  <a:pt x="1112133" y="54274"/>
                </a:lnTo>
                <a:lnTo>
                  <a:pt x="1131173" y="26019"/>
                </a:lnTo>
                <a:lnTo>
                  <a:pt x="1159428" y="6979"/>
                </a:lnTo>
                <a:lnTo>
                  <a:pt x="1194053" y="0"/>
                </a:lnTo>
                <a:lnTo>
                  <a:pt x="1295653" y="0"/>
                </a:lnTo>
                <a:lnTo>
                  <a:pt x="1581403" y="0"/>
                </a:lnTo>
                <a:lnTo>
                  <a:pt x="2159254" y="0"/>
                </a:lnTo>
                <a:lnTo>
                  <a:pt x="2193879" y="6979"/>
                </a:lnTo>
                <a:lnTo>
                  <a:pt x="2222134" y="26019"/>
                </a:lnTo>
                <a:lnTo>
                  <a:pt x="2241174" y="54274"/>
                </a:lnTo>
                <a:lnTo>
                  <a:pt x="2248154" y="88900"/>
                </a:lnTo>
                <a:lnTo>
                  <a:pt x="2248154" y="311150"/>
                </a:lnTo>
                <a:lnTo>
                  <a:pt x="2248154" y="444500"/>
                </a:lnTo>
                <a:lnTo>
                  <a:pt x="2241174" y="479125"/>
                </a:lnTo>
                <a:lnTo>
                  <a:pt x="2222134" y="507380"/>
                </a:lnTo>
                <a:lnTo>
                  <a:pt x="2193879" y="526420"/>
                </a:lnTo>
                <a:lnTo>
                  <a:pt x="2159254" y="533400"/>
                </a:lnTo>
                <a:lnTo>
                  <a:pt x="1581403" y="533400"/>
                </a:lnTo>
                <a:lnTo>
                  <a:pt x="0" y="1057275"/>
                </a:lnTo>
                <a:lnTo>
                  <a:pt x="1295653" y="533400"/>
                </a:lnTo>
                <a:lnTo>
                  <a:pt x="1194053" y="533400"/>
                </a:lnTo>
                <a:lnTo>
                  <a:pt x="1159428" y="526420"/>
                </a:lnTo>
                <a:lnTo>
                  <a:pt x="1131173" y="507380"/>
                </a:lnTo>
                <a:lnTo>
                  <a:pt x="1112133" y="479125"/>
                </a:lnTo>
                <a:lnTo>
                  <a:pt x="1105153" y="444500"/>
                </a:lnTo>
                <a:lnTo>
                  <a:pt x="1105153" y="311150"/>
                </a:lnTo>
                <a:lnTo>
                  <a:pt x="1105153" y="889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67600" y="956309"/>
            <a:ext cx="5956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7112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Open  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Ses</a:t>
            </a:r>
            <a:r>
              <a:rPr sz="1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1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io</a:t>
            </a:r>
            <a:r>
              <a:rPr sz="1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</a:t>
            </a:r>
            <a:endParaRPr sz="14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2155"/>
            <a:ext cx="8255000" cy="117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/>
              <a:t>Telnet</a:t>
            </a:r>
            <a:r>
              <a:rPr sz="4500" dirty="0"/>
              <a:t> </a:t>
            </a:r>
            <a:r>
              <a:rPr sz="4500" spc="-5" dirty="0"/>
              <a:t>Session</a:t>
            </a:r>
            <a:endParaRPr sz="4500"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Connect,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login,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send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log</a:t>
            </a:r>
            <a:r>
              <a:rPr sz="2600" spc="-1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off</a:t>
            </a:r>
            <a:endParaRPr sz="2600" dirty="0">
              <a:latin typeface="Calibri" pitchFamily="34" charset="0"/>
              <a:cs typeface="Constanti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09600" y="2042922"/>
            <a:ext cx="7543800" cy="4434078"/>
            <a:chOff x="609600" y="2042922"/>
            <a:chExt cx="7543800" cy="4434078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2042922"/>
              <a:ext cx="7543800" cy="4434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val 2"/>
            <p:cNvSpPr/>
            <p:nvPr/>
          </p:nvSpPr>
          <p:spPr>
            <a:xfrm>
              <a:off x="1438469" y="2276669"/>
              <a:ext cx="3810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838200" y="3990393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925283" y="4313855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2438400" y="4848807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495800" y="38862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Successful connections end with FF and FQ commands, followed by a disconnect. If these are missing, the session failed and must be retried.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732155"/>
            <a:ext cx="8255000" cy="117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/>
              <a:t>Packet Radio Session</a:t>
            </a:r>
            <a:endParaRPr sz="4500"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Times New Roman"/>
              </a:rPr>
              <a:t>Select Mode and Open Session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7400"/>
            <a:ext cx="7637015" cy="44196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6629400" y="2514600"/>
            <a:ext cx="304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791200" y="2514600"/>
            <a:ext cx="304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24200" y="3200400"/>
            <a:ext cx="4572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008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85965"/>
          </a:xfrm>
          <a:prstGeom prst="rect">
            <a:avLst/>
          </a:prstGeom>
        </p:spPr>
        <p:txBody>
          <a:bodyPr vert="horz" wrap="square" lIns="0" tIns="138175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lang="en-US" sz="4000" spc="-5" dirty="0"/>
              <a:t>Packet</a:t>
            </a:r>
            <a:r>
              <a:rPr sz="4000" spc="-50" dirty="0"/>
              <a:t> </a:t>
            </a:r>
            <a:r>
              <a:rPr lang="en-US" sz="4000" spc="-10" dirty="0"/>
              <a:t>Channel Selection</a:t>
            </a:r>
            <a:br>
              <a:rPr lang="en-US" sz="4000" spc="-10" dirty="0"/>
            </a:br>
            <a:r>
              <a:rPr lang="en-US" sz="2800" spc="-10" dirty="0"/>
              <a:t>Based on your grid square</a:t>
            </a:r>
            <a:endParaRPr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905000" y="1905000"/>
            <a:ext cx="5419725" cy="4772025"/>
            <a:chOff x="1905000" y="1905000"/>
            <a:chExt cx="5419725" cy="4772025"/>
          </a:xfrm>
        </p:grpSpPr>
        <p:pic>
          <p:nvPicPr>
            <p:cNvPr id="604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1905000"/>
              <a:ext cx="5419725" cy="477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Oval 2"/>
            <p:cNvSpPr/>
            <p:nvPr/>
          </p:nvSpPr>
          <p:spPr>
            <a:xfrm>
              <a:off x="2362200" y="2057400"/>
              <a:ext cx="9144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/>
              <a:t>Packet</a:t>
            </a:r>
            <a:r>
              <a:rPr sz="4500" dirty="0"/>
              <a:t> </a:t>
            </a:r>
            <a:r>
              <a:rPr sz="4500" spc="-5" dirty="0"/>
              <a:t>Session</a:t>
            </a:r>
            <a:r>
              <a:rPr lang="en-US" sz="4500" spc="-5" dirty="0"/>
              <a:t> </a:t>
            </a:r>
            <a:r>
              <a:rPr lang="en-US" spc="-5" dirty="0"/>
              <a:t>(TNC)</a:t>
            </a:r>
            <a:endParaRPr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Connect,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login,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send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log</a:t>
            </a:r>
            <a:r>
              <a:rPr sz="2600" spc="-1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off</a:t>
            </a:r>
            <a:endParaRPr sz="2600" dirty="0">
              <a:latin typeface="Calibri" pitchFamily="34" charset="0"/>
              <a:cs typeface="Constanti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85800" y="1981200"/>
            <a:ext cx="7562850" cy="4445275"/>
            <a:chOff x="685800" y="1981200"/>
            <a:chExt cx="7562850" cy="4445275"/>
          </a:xfrm>
        </p:grpSpPr>
        <p:grpSp>
          <p:nvGrpSpPr>
            <p:cNvPr id="3" name="Group 2"/>
            <p:cNvGrpSpPr/>
            <p:nvPr/>
          </p:nvGrpSpPr>
          <p:grpSpPr>
            <a:xfrm>
              <a:off x="685800" y="1981200"/>
              <a:ext cx="7562850" cy="4445275"/>
              <a:chOff x="685800" y="1981200"/>
              <a:chExt cx="7562850" cy="4445275"/>
            </a:xfrm>
          </p:grpSpPr>
          <p:pic>
            <p:nvPicPr>
              <p:cNvPr id="4813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85800" y="1981200"/>
                <a:ext cx="7562850" cy="4445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4" name="Straight Arrow Connector 3"/>
              <p:cNvCxnSpPr/>
              <p:nvPr/>
            </p:nvCxnSpPr>
            <p:spPr>
              <a:xfrm flipH="1">
                <a:off x="3352800" y="2525483"/>
                <a:ext cx="457200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Arrow Connector 5"/>
            <p:cNvCxnSpPr/>
            <p:nvPr/>
          </p:nvCxnSpPr>
          <p:spPr>
            <a:xfrm>
              <a:off x="1219200" y="2438400"/>
              <a:ext cx="457200" cy="808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H="1">
            <a:off x="5029200" y="2324876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477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/>
              <a:t>Winlink </a:t>
            </a:r>
            <a:r>
              <a:rPr sz="3600" spc="-5" dirty="0"/>
              <a:t>Connection</a:t>
            </a:r>
            <a:r>
              <a:rPr sz="3600" spc="-130" dirty="0"/>
              <a:t> </a:t>
            </a:r>
            <a:r>
              <a:rPr sz="3600" dirty="0"/>
              <a:t>Modes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3400" y="1832044"/>
            <a:ext cx="8382000" cy="28161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473709" indent="-274320">
              <a:lnSpc>
                <a:spcPct val="100000"/>
              </a:lnSpc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  <a:tab pos="1299210" algn="l"/>
                <a:tab pos="5250180" algn="l"/>
              </a:tabLst>
            </a:pPr>
            <a:r>
              <a:rPr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HF </a:t>
            </a:r>
            <a:r>
              <a:rPr sz="24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WINMOR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“Poor</a:t>
            </a:r>
            <a:r>
              <a:rPr sz="2400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man’s</a:t>
            </a:r>
            <a:r>
              <a:rPr sz="24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4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Pactor</a:t>
            </a:r>
            <a:r>
              <a:rPr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”.</a:t>
            </a:r>
            <a:r>
              <a:rPr lang="en-US"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Not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as</a:t>
            </a:r>
            <a:r>
              <a:rPr sz="2400" spc="-2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good</a:t>
            </a:r>
            <a:r>
              <a:rPr sz="24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as </a:t>
            </a:r>
            <a:r>
              <a:rPr sz="2400" spc="-4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Pactor</a:t>
            </a:r>
            <a:r>
              <a:rPr sz="24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but </a:t>
            </a:r>
            <a:r>
              <a:rPr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operates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with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inexpensive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sound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card</a:t>
            </a:r>
            <a:r>
              <a:rPr sz="2400" spc="-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device 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($100)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s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peed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between Pactor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2 </a:t>
            </a:r>
            <a:r>
              <a:rPr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sz="2400" spc="-20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3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287020" marR="473709" indent="-274320"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  <a:tab pos="1299210" algn="l"/>
                <a:tab pos="5250180" algn="l"/>
              </a:tabLst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HF</a:t>
            </a:r>
            <a:r>
              <a:rPr lang="en-US" sz="2400" b="1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spc="-1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Pactor</a:t>
            </a:r>
            <a:r>
              <a:rPr lang="en-US" sz="2400" b="1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1,</a:t>
            </a:r>
            <a:r>
              <a:rPr lang="en-US" sz="2400" b="1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2, 3</a:t>
            </a:r>
            <a:r>
              <a:rPr lang="en-US" sz="2400" b="1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 4</a:t>
            </a:r>
            <a:r>
              <a:rPr lang="en-US" sz="2400" b="1" spc="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–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Fast</a:t>
            </a:r>
            <a:r>
              <a:rPr lang="en-US" sz="24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and</a:t>
            </a:r>
            <a:r>
              <a:rPr lang="en-US" sz="2400" spc="-4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reliable</a:t>
            </a:r>
            <a:r>
              <a:rPr lang="en-US" sz="2400" spc="-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but</a:t>
            </a:r>
            <a:r>
              <a:rPr lang="en-US" sz="24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requires</a:t>
            </a:r>
            <a:r>
              <a:rPr lang="en-US" sz="24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  </a:t>
            </a:r>
            <a:r>
              <a:rPr lang="en-US" sz="24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expensive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modem</a:t>
            </a:r>
            <a:r>
              <a:rPr lang="en-US" sz="24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($1500+).</a:t>
            </a:r>
          </a:p>
          <a:p>
            <a:pPr marL="287020" marR="473709" indent="-274320"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  <a:tab pos="1299210" algn="l"/>
                <a:tab pos="5250180" algn="l"/>
              </a:tabLst>
            </a:pPr>
            <a:r>
              <a:rPr lang="en-US" sz="24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All RF modes can be Peer-to-Peer.</a:t>
            </a:r>
            <a:endParaRPr lang="en-US" sz="2400" dirty="0">
              <a:latin typeface="Calibri" pitchFamily="34" charset="0"/>
              <a:cs typeface="Constantia"/>
            </a:endParaRPr>
          </a:p>
          <a:p>
            <a:pPr marL="287020" marR="473709" indent="-274320">
              <a:lnSpc>
                <a:spcPct val="100000"/>
              </a:lnSpc>
              <a:spcBef>
                <a:spcPts val="575"/>
              </a:spcBef>
              <a:buClr>
                <a:srgbClr val="D2DA79"/>
              </a:buClr>
              <a:buSzPct val="93750"/>
              <a:buFont typeface="Wingdings" pitchFamily="2" charset="2"/>
              <a:buChar char="§"/>
              <a:tabLst>
                <a:tab pos="287020" algn="l"/>
                <a:tab pos="1299210" algn="l"/>
                <a:tab pos="5250180" algn="l"/>
              </a:tabLst>
            </a:pPr>
            <a:endParaRPr sz="2400" dirty="0"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73151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/>
              <a:t>Packet</a:t>
            </a:r>
            <a:r>
              <a:rPr sz="4500" dirty="0"/>
              <a:t> </a:t>
            </a:r>
            <a:r>
              <a:rPr sz="4500" spc="-5" dirty="0"/>
              <a:t>Session</a:t>
            </a:r>
            <a:r>
              <a:rPr lang="en-US" sz="4500" spc="-5" dirty="0"/>
              <a:t> </a:t>
            </a:r>
            <a:r>
              <a:rPr lang="en-US" spc="-5" dirty="0"/>
              <a:t>(sound card)</a:t>
            </a:r>
            <a:endParaRPr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Connect,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login,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check for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log</a:t>
            </a:r>
            <a:r>
              <a:rPr sz="2600" spc="-1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off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45604"/>
            <a:ext cx="6934200" cy="485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 err="1"/>
              <a:t>Winmor</a:t>
            </a:r>
            <a:r>
              <a:rPr sz="4500" dirty="0"/>
              <a:t> </a:t>
            </a:r>
            <a:r>
              <a:rPr lang="en-US" sz="4500" dirty="0"/>
              <a:t>HF </a:t>
            </a:r>
            <a:r>
              <a:rPr sz="4500" spc="-5" dirty="0"/>
              <a:t>Session</a:t>
            </a:r>
            <a:endParaRPr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endParaRPr sz="2600" dirty="0">
              <a:latin typeface="Calibri" pitchFamily="34" charset="0"/>
              <a:cs typeface="Constanti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9434" y="1447800"/>
            <a:ext cx="7685132" cy="4903913"/>
            <a:chOff x="729434" y="1447800"/>
            <a:chExt cx="7685132" cy="4903913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434" y="1447800"/>
              <a:ext cx="7685132" cy="4903913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>
            <a:xfrm>
              <a:off x="5744545" y="1562876"/>
              <a:ext cx="16764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3429000" y="4306076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1828800" y="4495800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553269" y="4181669"/>
              <a:ext cx="3810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157578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4900" y="1524000"/>
            <a:ext cx="69342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>
              <a:lnSpc>
                <a:spcPct val="100000"/>
              </a:lnSpc>
            </a:pPr>
            <a:r>
              <a:rPr sz="4000" spc="-5" dirty="0"/>
              <a:t>HF Channel </a:t>
            </a:r>
            <a:r>
              <a:rPr sz="4000" spc="-10" dirty="0"/>
              <a:t>Selection</a:t>
            </a:r>
            <a:r>
              <a:rPr sz="4000" spc="-40" dirty="0"/>
              <a:t> </a:t>
            </a:r>
            <a:r>
              <a:rPr sz="4000" spc="-15" dirty="0"/>
              <a:t>Screen</a:t>
            </a:r>
            <a:endParaRPr sz="4000" dirty="0"/>
          </a:p>
        </p:txBody>
      </p:sp>
      <p:sp>
        <p:nvSpPr>
          <p:cNvPr id="4" name="object 4"/>
          <p:cNvSpPr/>
          <p:nvPr/>
        </p:nvSpPr>
        <p:spPr>
          <a:xfrm>
            <a:off x="7576439" y="1600200"/>
            <a:ext cx="1186815" cy="685800"/>
          </a:xfrm>
          <a:custGeom>
            <a:avLst/>
            <a:gdLst/>
            <a:ahLst/>
            <a:cxnLst/>
            <a:rect l="l" t="t" r="r" b="b"/>
            <a:pathLst>
              <a:path w="1186815" h="685800">
                <a:moveTo>
                  <a:pt x="1186560" y="571500"/>
                </a:moveTo>
                <a:lnTo>
                  <a:pt x="424560" y="571500"/>
                </a:lnTo>
                <a:lnTo>
                  <a:pt x="433544" y="615987"/>
                </a:lnTo>
                <a:lnTo>
                  <a:pt x="458041" y="652319"/>
                </a:lnTo>
                <a:lnTo>
                  <a:pt x="494373" y="676816"/>
                </a:lnTo>
                <a:lnTo>
                  <a:pt x="538860" y="685800"/>
                </a:lnTo>
                <a:lnTo>
                  <a:pt x="1072260" y="685800"/>
                </a:lnTo>
                <a:lnTo>
                  <a:pt x="1116748" y="676816"/>
                </a:lnTo>
                <a:lnTo>
                  <a:pt x="1153080" y="652319"/>
                </a:lnTo>
                <a:lnTo>
                  <a:pt x="1177577" y="615987"/>
                </a:lnTo>
                <a:lnTo>
                  <a:pt x="1186560" y="571500"/>
                </a:lnTo>
                <a:close/>
              </a:path>
              <a:path w="1186815" h="685800">
                <a:moveTo>
                  <a:pt x="1072260" y="0"/>
                </a:moveTo>
                <a:lnTo>
                  <a:pt x="538860" y="0"/>
                </a:lnTo>
                <a:lnTo>
                  <a:pt x="494373" y="8983"/>
                </a:lnTo>
                <a:lnTo>
                  <a:pt x="458041" y="33480"/>
                </a:lnTo>
                <a:lnTo>
                  <a:pt x="433544" y="69812"/>
                </a:lnTo>
                <a:lnTo>
                  <a:pt x="424560" y="114300"/>
                </a:lnTo>
                <a:lnTo>
                  <a:pt x="424560" y="400050"/>
                </a:lnTo>
                <a:lnTo>
                  <a:pt x="0" y="648842"/>
                </a:lnTo>
                <a:lnTo>
                  <a:pt x="424560" y="571500"/>
                </a:lnTo>
                <a:lnTo>
                  <a:pt x="1186560" y="571500"/>
                </a:lnTo>
                <a:lnTo>
                  <a:pt x="1186560" y="114300"/>
                </a:lnTo>
                <a:lnTo>
                  <a:pt x="1177577" y="69812"/>
                </a:lnTo>
                <a:lnTo>
                  <a:pt x="1153080" y="33480"/>
                </a:lnTo>
                <a:lnTo>
                  <a:pt x="1116748" y="8983"/>
                </a:lnTo>
                <a:lnTo>
                  <a:pt x="107226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76439" y="1600200"/>
            <a:ext cx="1186815" cy="685800"/>
          </a:xfrm>
          <a:custGeom>
            <a:avLst/>
            <a:gdLst/>
            <a:ahLst/>
            <a:cxnLst/>
            <a:rect l="l" t="t" r="r" b="b"/>
            <a:pathLst>
              <a:path w="1186815" h="685800">
                <a:moveTo>
                  <a:pt x="424560" y="114300"/>
                </a:moveTo>
                <a:lnTo>
                  <a:pt x="433544" y="69812"/>
                </a:lnTo>
                <a:lnTo>
                  <a:pt x="458041" y="33480"/>
                </a:lnTo>
                <a:lnTo>
                  <a:pt x="494373" y="8983"/>
                </a:lnTo>
                <a:lnTo>
                  <a:pt x="538860" y="0"/>
                </a:lnTo>
                <a:lnTo>
                  <a:pt x="551560" y="0"/>
                </a:lnTo>
                <a:lnTo>
                  <a:pt x="742060" y="0"/>
                </a:lnTo>
                <a:lnTo>
                  <a:pt x="1072260" y="0"/>
                </a:lnTo>
                <a:lnTo>
                  <a:pt x="1116748" y="8983"/>
                </a:lnTo>
                <a:lnTo>
                  <a:pt x="1153080" y="33480"/>
                </a:lnTo>
                <a:lnTo>
                  <a:pt x="1177577" y="69812"/>
                </a:lnTo>
                <a:lnTo>
                  <a:pt x="1186560" y="114300"/>
                </a:lnTo>
                <a:lnTo>
                  <a:pt x="1186560" y="400050"/>
                </a:lnTo>
                <a:lnTo>
                  <a:pt x="1186560" y="571500"/>
                </a:lnTo>
                <a:lnTo>
                  <a:pt x="1177577" y="615987"/>
                </a:lnTo>
                <a:lnTo>
                  <a:pt x="1153080" y="652319"/>
                </a:lnTo>
                <a:lnTo>
                  <a:pt x="1116748" y="676816"/>
                </a:lnTo>
                <a:lnTo>
                  <a:pt x="1072260" y="685800"/>
                </a:lnTo>
                <a:lnTo>
                  <a:pt x="742060" y="685800"/>
                </a:lnTo>
                <a:lnTo>
                  <a:pt x="551560" y="685800"/>
                </a:lnTo>
                <a:lnTo>
                  <a:pt x="538860" y="685800"/>
                </a:lnTo>
                <a:lnTo>
                  <a:pt x="494373" y="676816"/>
                </a:lnTo>
                <a:lnTo>
                  <a:pt x="458041" y="652319"/>
                </a:lnTo>
                <a:lnTo>
                  <a:pt x="433544" y="615987"/>
                </a:lnTo>
                <a:lnTo>
                  <a:pt x="424560" y="571500"/>
                </a:lnTo>
                <a:lnTo>
                  <a:pt x="0" y="648842"/>
                </a:lnTo>
                <a:lnTo>
                  <a:pt x="424560" y="400050"/>
                </a:lnTo>
                <a:lnTo>
                  <a:pt x="424560" y="1143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31809" y="1659890"/>
            <a:ext cx="507365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  </a:t>
            </a:r>
            <a:r>
              <a:rPr sz="12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</a:t>
            </a: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eader  </a:t>
            </a: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</a:t>
            </a:r>
            <a:r>
              <a:rPr sz="12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Sort</a:t>
            </a:r>
            <a:endParaRPr sz="1200" dirty="0">
              <a:latin typeface="Calibri" pitchFamily="34" charset="0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626350" y="2667000"/>
            <a:ext cx="1289050" cy="762000"/>
          </a:xfrm>
          <a:custGeom>
            <a:avLst/>
            <a:gdLst/>
            <a:ahLst/>
            <a:cxnLst/>
            <a:rect l="l" t="t" r="r" b="b"/>
            <a:pathLst>
              <a:path w="1289050" h="762000">
                <a:moveTo>
                  <a:pt x="1162050" y="0"/>
                </a:moveTo>
                <a:lnTo>
                  <a:pt x="395350" y="0"/>
                </a:lnTo>
                <a:lnTo>
                  <a:pt x="345858" y="9985"/>
                </a:lnTo>
                <a:lnTo>
                  <a:pt x="305450" y="37211"/>
                </a:lnTo>
                <a:lnTo>
                  <a:pt x="278211" y="77581"/>
                </a:lnTo>
                <a:lnTo>
                  <a:pt x="268224" y="127000"/>
                </a:lnTo>
                <a:lnTo>
                  <a:pt x="268224" y="444500"/>
                </a:lnTo>
                <a:lnTo>
                  <a:pt x="0" y="634238"/>
                </a:lnTo>
                <a:lnTo>
                  <a:pt x="268224" y="635000"/>
                </a:lnTo>
                <a:lnTo>
                  <a:pt x="278211" y="684418"/>
                </a:lnTo>
                <a:lnTo>
                  <a:pt x="305450" y="724788"/>
                </a:lnTo>
                <a:lnTo>
                  <a:pt x="345858" y="752014"/>
                </a:lnTo>
                <a:lnTo>
                  <a:pt x="395350" y="762000"/>
                </a:lnTo>
                <a:lnTo>
                  <a:pt x="1162050" y="762000"/>
                </a:lnTo>
                <a:lnTo>
                  <a:pt x="1211468" y="752014"/>
                </a:lnTo>
                <a:lnTo>
                  <a:pt x="1251839" y="724788"/>
                </a:lnTo>
                <a:lnTo>
                  <a:pt x="1279064" y="684418"/>
                </a:lnTo>
                <a:lnTo>
                  <a:pt x="1289050" y="635000"/>
                </a:lnTo>
                <a:lnTo>
                  <a:pt x="1289050" y="127000"/>
                </a:lnTo>
                <a:lnTo>
                  <a:pt x="1279064" y="77581"/>
                </a:lnTo>
                <a:lnTo>
                  <a:pt x="1251839" y="37211"/>
                </a:lnTo>
                <a:lnTo>
                  <a:pt x="1211468" y="9985"/>
                </a:lnTo>
                <a:lnTo>
                  <a:pt x="116205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26350" y="2667000"/>
            <a:ext cx="1289050" cy="762000"/>
          </a:xfrm>
          <a:custGeom>
            <a:avLst/>
            <a:gdLst/>
            <a:ahLst/>
            <a:cxnLst/>
            <a:rect l="l" t="t" r="r" b="b"/>
            <a:pathLst>
              <a:path w="1289050" h="762000">
                <a:moveTo>
                  <a:pt x="268224" y="127000"/>
                </a:moveTo>
                <a:lnTo>
                  <a:pt x="278211" y="77581"/>
                </a:lnTo>
                <a:lnTo>
                  <a:pt x="305450" y="37211"/>
                </a:lnTo>
                <a:lnTo>
                  <a:pt x="345858" y="9985"/>
                </a:lnTo>
                <a:lnTo>
                  <a:pt x="395350" y="0"/>
                </a:lnTo>
                <a:lnTo>
                  <a:pt x="438403" y="0"/>
                </a:lnTo>
                <a:lnTo>
                  <a:pt x="693547" y="0"/>
                </a:lnTo>
                <a:lnTo>
                  <a:pt x="1162050" y="0"/>
                </a:lnTo>
                <a:lnTo>
                  <a:pt x="1211468" y="9985"/>
                </a:lnTo>
                <a:lnTo>
                  <a:pt x="1251839" y="37211"/>
                </a:lnTo>
                <a:lnTo>
                  <a:pt x="1279064" y="77581"/>
                </a:lnTo>
                <a:lnTo>
                  <a:pt x="1289050" y="127000"/>
                </a:lnTo>
                <a:lnTo>
                  <a:pt x="1289050" y="444500"/>
                </a:lnTo>
                <a:lnTo>
                  <a:pt x="1289050" y="635000"/>
                </a:lnTo>
                <a:lnTo>
                  <a:pt x="1279064" y="684418"/>
                </a:lnTo>
                <a:lnTo>
                  <a:pt x="1251839" y="724788"/>
                </a:lnTo>
                <a:lnTo>
                  <a:pt x="1211468" y="752014"/>
                </a:lnTo>
                <a:lnTo>
                  <a:pt x="1162050" y="762000"/>
                </a:lnTo>
                <a:lnTo>
                  <a:pt x="693547" y="762000"/>
                </a:lnTo>
                <a:lnTo>
                  <a:pt x="438403" y="762000"/>
                </a:lnTo>
                <a:lnTo>
                  <a:pt x="395350" y="762000"/>
                </a:lnTo>
                <a:lnTo>
                  <a:pt x="345858" y="752014"/>
                </a:lnTo>
                <a:lnTo>
                  <a:pt x="305450" y="724788"/>
                </a:lnTo>
                <a:lnTo>
                  <a:pt x="278211" y="684418"/>
                </a:lnTo>
                <a:lnTo>
                  <a:pt x="268224" y="635000"/>
                </a:lnTo>
                <a:lnTo>
                  <a:pt x="0" y="634238"/>
                </a:lnTo>
                <a:lnTo>
                  <a:pt x="268224" y="444500"/>
                </a:lnTo>
                <a:lnTo>
                  <a:pt x="268224" y="1270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023352" y="2788539"/>
            <a:ext cx="765810" cy="523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 algn="just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Green:</a:t>
            </a:r>
            <a:r>
              <a:rPr sz="11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good  Yellow: </a:t>
            </a:r>
            <a:r>
              <a:rPr sz="11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fair  Red:</a:t>
            </a:r>
            <a:r>
              <a:rPr sz="11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bad</a:t>
            </a:r>
            <a:endParaRPr sz="1100" dirty="0">
              <a:latin typeface="Calibri" pitchFamily="34" charset="0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2400" y="2819400"/>
            <a:ext cx="913765" cy="609600"/>
          </a:xfrm>
          <a:custGeom>
            <a:avLst/>
            <a:gdLst/>
            <a:ahLst/>
            <a:cxnLst/>
            <a:rect l="l" t="t" r="r" b="b"/>
            <a:pathLst>
              <a:path w="913765" h="609600">
                <a:moveTo>
                  <a:pt x="6604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660400" y="609600"/>
                </a:lnTo>
                <a:lnTo>
                  <a:pt x="699945" y="601618"/>
                </a:lnTo>
                <a:lnTo>
                  <a:pt x="732240" y="579850"/>
                </a:lnTo>
                <a:lnTo>
                  <a:pt x="754015" y="547556"/>
                </a:lnTo>
                <a:lnTo>
                  <a:pt x="762000" y="508000"/>
                </a:lnTo>
                <a:lnTo>
                  <a:pt x="762000" y="254000"/>
                </a:lnTo>
                <a:lnTo>
                  <a:pt x="888442" y="254000"/>
                </a:lnTo>
                <a:lnTo>
                  <a:pt x="762000" y="101600"/>
                </a:lnTo>
                <a:lnTo>
                  <a:pt x="754015" y="62043"/>
                </a:lnTo>
                <a:lnTo>
                  <a:pt x="732240" y="29749"/>
                </a:lnTo>
                <a:lnTo>
                  <a:pt x="699945" y="7981"/>
                </a:lnTo>
                <a:lnTo>
                  <a:pt x="660400" y="0"/>
                </a:lnTo>
                <a:close/>
              </a:path>
              <a:path w="913765" h="609600">
                <a:moveTo>
                  <a:pt x="888442" y="254000"/>
                </a:moveTo>
                <a:lnTo>
                  <a:pt x="762000" y="254000"/>
                </a:lnTo>
                <a:lnTo>
                  <a:pt x="913625" y="284352"/>
                </a:lnTo>
                <a:lnTo>
                  <a:pt x="888442" y="25400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00" y="2819400"/>
            <a:ext cx="913765" cy="609600"/>
          </a:xfrm>
          <a:custGeom>
            <a:avLst/>
            <a:gdLst/>
            <a:ahLst/>
            <a:cxnLst/>
            <a:rect l="l" t="t" r="r" b="b"/>
            <a:pathLst>
              <a:path w="913765" h="609600">
                <a:moveTo>
                  <a:pt x="0" y="101600"/>
                </a:moveTo>
                <a:lnTo>
                  <a:pt x="7984" y="62043"/>
                </a:lnTo>
                <a:lnTo>
                  <a:pt x="29759" y="29749"/>
                </a:lnTo>
                <a:lnTo>
                  <a:pt x="62054" y="7981"/>
                </a:lnTo>
                <a:lnTo>
                  <a:pt x="101600" y="0"/>
                </a:lnTo>
                <a:lnTo>
                  <a:pt x="444500" y="0"/>
                </a:lnTo>
                <a:lnTo>
                  <a:pt x="635000" y="0"/>
                </a:lnTo>
                <a:lnTo>
                  <a:pt x="660400" y="0"/>
                </a:lnTo>
                <a:lnTo>
                  <a:pt x="699945" y="7981"/>
                </a:lnTo>
                <a:lnTo>
                  <a:pt x="732240" y="29749"/>
                </a:lnTo>
                <a:lnTo>
                  <a:pt x="754015" y="62043"/>
                </a:lnTo>
                <a:lnTo>
                  <a:pt x="762000" y="101600"/>
                </a:lnTo>
                <a:lnTo>
                  <a:pt x="913625" y="284352"/>
                </a:lnTo>
                <a:lnTo>
                  <a:pt x="762000" y="254000"/>
                </a:lnTo>
                <a:lnTo>
                  <a:pt x="762000" y="508000"/>
                </a:lnTo>
                <a:lnTo>
                  <a:pt x="754015" y="547556"/>
                </a:lnTo>
                <a:lnTo>
                  <a:pt x="732240" y="579850"/>
                </a:lnTo>
                <a:lnTo>
                  <a:pt x="699945" y="601618"/>
                </a:lnTo>
                <a:lnTo>
                  <a:pt x="660400" y="609600"/>
                </a:lnTo>
                <a:lnTo>
                  <a:pt x="635000" y="609600"/>
                </a:lnTo>
                <a:lnTo>
                  <a:pt x="444500" y="609600"/>
                </a:lnTo>
                <a:lnTo>
                  <a:pt x="101600" y="609600"/>
                </a:lnTo>
                <a:lnTo>
                  <a:pt x="62054" y="601618"/>
                </a:lnTo>
                <a:lnTo>
                  <a:pt x="29759" y="579850"/>
                </a:lnTo>
                <a:lnTo>
                  <a:pt x="7984" y="547556"/>
                </a:lnTo>
                <a:lnTo>
                  <a:pt x="0" y="508000"/>
                </a:lnTo>
                <a:lnTo>
                  <a:pt x="0" y="254000"/>
                </a:lnTo>
                <a:lnTo>
                  <a:pt x="0" y="1016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9298" y="2841371"/>
            <a:ext cx="509905" cy="56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 algn="just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Double  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click</a:t>
            </a:r>
            <a:r>
              <a:rPr sz="1200" spc="-1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  </a:t>
            </a:r>
            <a:r>
              <a:rPr sz="12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select</a:t>
            </a:r>
            <a:endParaRPr sz="1200" dirty="0">
              <a:latin typeface="Calibri" pitchFamily="34" charset="0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" y="1752600"/>
            <a:ext cx="1805939" cy="609600"/>
          </a:xfrm>
          <a:custGeom>
            <a:avLst/>
            <a:gdLst/>
            <a:ahLst/>
            <a:cxnLst/>
            <a:rect l="l" t="t" r="r" b="b"/>
            <a:pathLst>
              <a:path w="1805939" h="609600">
                <a:moveTo>
                  <a:pt x="660400" y="0"/>
                </a:moveTo>
                <a:lnTo>
                  <a:pt x="101600" y="0"/>
                </a:lnTo>
                <a:lnTo>
                  <a:pt x="62054" y="7981"/>
                </a:lnTo>
                <a:lnTo>
                  <a:pt x="29759" y="29749"/>
                </a:lnTo>
                <a:lnTo>
                  <a:pt x="7984" y="62043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56"/>
                </a:lnTo>
                <a:lnTo>
                  <a:pt x="29759" y="579850"/>
                </a:lnTo>
                <a:lnTo>
                  <a:pt x="62054" y="601618"/>
                </a:lnTo>
                <a:lnTo>
                  <a:pt x="101600" y="609600"/>
                </a:lnTo>
                <a:lnTo>
                  <a:pt x="660400" y="609600"/>
                </a:lnTo>
                <a:lnTo>
                  <a:pt x="699945" y="601618"/>
                </a:lnTo>
                <a:lnTo>
                  <a:pt x="732240" y="579850"/>
                </a:lnTo>
                <a:lnTo>
                  <a:pt x="754015" y="547556"/>
                </a:lnTo>
                <a:lnTo>
                  <a:pt x="762000" y="508000"/>
                </a:lnTo>
                <a:lnTo>
                  <a:pt x="762000" y="254000"/>
                </a:lnTo>
                <a:lnTo>
                  <a:pt x="1805686" y="112267"/>
                </a:lnTo>
                <a:lnTo>
                  <a:pt x="762000" y="101600"/>
                </a:lnTo>
                <a:lnTo>
                  <a:pt x="754015" y="62043"/>
                </a:lnTo>
                <a:lnTo>
                  <a:pt x="732240" y="29749"/>
                </a:lnTo>
                <a:lnTo>
                  <a:pt x="699945" y="7981"/>
                </a:lnTo>
                <a:lnTo>
                  <a:pt x="660400" y="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0" y="1752600"/>
            <a:ext cx="1805939" cy="609600"/>
          </a:xfrm>
          <a:custGeom>
            <a:avLst/>
            <a:gdLst/>
            <a:ahLst/>
            <a:cxnLst/>
            <a:rect l="l" t="t" r="r" b="b"/>
            <a:pathLst>
              <a:path w="1805939" h="609600">
                <a:moveTo>
                  <a:pt x="0" y="101600"/>
                </a:moveTo>
                <a:lnTo>
                  <a:pt x="7984" y="62043"/>
                </a:lnTo>
                <a:lnTo>
                  <a:pt x="29759" y="29749"/>
                </a:lnTo>
                <a:lnTo>
                  <a:pt x="62054" y="7981"/>
                </a:lnTo>
                <a:lnTo>
                  <a:pt x="101600" y="0"/>
                </a:lnTo>
                <a:lnTo>
                  <a:pt x="444500" y="0"/>
                </a:lnTo>
                <a:lnTo>
                  <a:pt x="635000" y="0"/>
                </a:lnTo>
                <a:lnTo>
                  <a:pt x="660400" y="0"/>
                </a:lnTo>
                <a:lnTo>
                  <a:pt x="699945" y="7981"/>
                </a:lnTo>
                <a:lnTo>
                  <a:pt x="732240" y="29749"/>
                </a:lnTo>
                <a:lnTo>
                  <a:pt x="754015" y="62043"/>
                </a:lnTo>
                <a:lnTo>
                  <a:pt x="762000" y="101600"/>
                </a:lnTo>
                <a:lnTo>
                  <a:pt x="1805686" y="112267"/>
                </a:lnTo>
                <a:lnTo>
                  <a:pt x="762000" y="254000"/>
                </a:lnTo>
                <a:lnTo>
                  <a:pt x="762000" y="508000"/>
                </a:lnTo>
                <a:lnTo>
                  <a:pt x="754015" y="547556"/>
                </a:lnTo>
                <a:lnTo>
                  <a:pt x="732240" y="579850"/>
                </a:lnTo>
                <a:lnTo>
                  <a:pt x="699945" y="601618"/>
                </a:lnTo>
                <a:lnTo>
                  <a:pt x="660400" y="609600"/>
                </a:lnTo>
                <a:lnTo>
                  <a:pt x="635000" y="609600"/>
                </a:lnTo>
                <a:lnTo>
                  <a:pt x="444500" y="609600"/>
                </a:lnTo>
                <a:lnTo>
                  <a:pt x="101600" y="609600"/>
                </a:lnTo>
                <a:lnTo>
                  <a:pt x="62054" y="601618"/>
                </a:lnTo>
                <a:lnTo>
                  <a:pt x="29759" y="579850"/>
                </a:lnTo>
                <a:lnTo>
                  <a:pt x="7984" y="547556"/>
                </a:lnTo>
                <a:lnTo>
                  <a:pt x="0" y="508000"/>
                </a:lnTo>
                <a:lnTo>
                  <a:pt x="0" y="254000"/>
                </a:lnTo>
                <a:lnTo>
                  <a:pt x="0" y="1016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9298" y="1797939"/>
            <a:ext cx="508634" cy="52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Update  ch</a:t>
            </a:r>
            <a:r>
              <a:rPr sz="1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annel  list</a:t>
            </a:r>
            <a:endParaRPr sz="1100" dirty="0">
              <a:latin typeface="Calibri" pitchFamily="34" charset="0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943600" y="838200"/>
            <a:ext cx="2819908" cy="990600"/>
          </a:xfrm>
          <a:custGeom>
            <a:avLst/>
            <a:gdLst/>
            <a:ahLst/>
            <a:cxnLst/>
            <a:rect l="l" t="t" r="r" b="b"/>
            <a:pathLst>
              <a:path w="3768725" h="916305">
                <a:moveTo>
                  <a:pt x="3692016" y="0"/>
                </a:moveTo>
                <a:lnTo>
                  <a:pt x="2853816" y="0"/>
                </a:lnTo>
                <a:lnTo>
                  <a:pt x="2824176" y="5994"/>
                </a:lnTo>
                <a:lnTo>
                  <a:pt x="2799953" y="22336"/>
                </a:lnTo>
                <a:lnTo>
                  <a:pt x="2783611" y="46559"/>
                </a:lnTo>
                <a:lnTo>
                  <a:pt x="2777616" y="76200"/>
                </a:lnTo>
                <a:lnTo>
                  <a:pt x="2777616" y="266700"/>
                </a:lnTo>
                <a:lnTo>
                  <a:pt x="0" y="915797"/>
                </a:lnTo>
                <a:lnTo>
                  <a:pt x="2777616" y="381000"/>
                </a:lnTo>
                <a:lnTo>
                  <a:pt x="3768216" y="381000"/>
                </a:lnTo>
                <a:lnTo>
                  <a:pt x="3768216" y="76200"/>
                </a:lnTo>
                <a:lnTo>
                  <a:pt x="3762222" y="46559"/>
                </a:lnTo>
                <a:lnTo>
                  <a:pt x="3745880" y="22336"/>
                </a:lnTo>
                <a:lnTo>
                  <a:pt x="3721657" y="5994"/>
                </a:lnTo>
                <a:lnTo>
                  <a:pt x="3692016" y="0"/>
                </a:lnTo>
                <a:close/>
              </a:path>
              <a:path w="3768725" h="916305">
                <a:moveTo>
                  <a:pt x="3768216" y="381000"/>
                </a:moveTo>
                <a:lnTo>
                  <a:pt x="2777616" y="381000"/>
                </a:lnTo>
                <a:lnTo>
                  <a:pt x="2783611" y="410640"/>
                </a:lnTo>
                <a:lnTo>
                  <a:pt x="2799953" y="434863"/>
                </a:lnTo>
                <a:lnTo>
                  <a:pt x="2824176" y="451205"/>
                </a:lnTo>
                <a:lnTo>
                  <a:pt x="2853816" y="457200"/>
                </a:lnTo>
                <a:lnTo>
                  <a:pt x="3692016" y="457200"/>
                </a:lnTo>
                <a:lnTo>
                  <a:pt x="3721657" y="451205"/>
                </a:lnTo>
                <a:lnTo>
                  <a:pt x="3745880" y="434863"/>
                </a:lnTo>
                <a:lnTo>
                  <a:pt x="3762222" y="410640"/>
                </a:lnTo>
                <a:lnTo>
                  <a:pt x="3768216" y="381000"/>
                </a:lnTo>
                <a:close/>
              </a:path>
            </a:pathLst>
          </a:custGeom>
          <a:solidFill>
            <a:srgbClr val="717B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3600" y="838200"/>
            <a:ext cx="2819908" cy="990600"/>
          </a:xfrm>
          <a:custGeom>
            <a:avLst/>
            <a:gdLst/>
            <a:ahLst/>
            <a:cxnLst/>
            <a:rect l="l" t="t" r="r" b="b"/>
            <a:pathLst>
              <a:path w="3768725" h="916305">
                <a:moveTo>
                  <a:pt x="2777616" y="76200"/>
                </a:moveTo>
                <a:lnTo>
                  <a:pt x="2783611" y="46559"/>
                </a:lnTo>
                <a:lnTo>
                  <a:pt x="2799953" y="22336"/>
                </a:lnTo>
                <a:lnTo>
                  <a:pt x="2824176" y="5994"/>
                </a:lnTo>
                <a:lnTo>
                  <a:pt x="2853816" y="0"/>
                </a:lnTo>
                <a:lnTo>
                  <a:pt x="2942716" y="0"/>
                </a:lnTo>
                <a:lnTo>
                  <a:pt x="3190366" y="0"/>
                </a:lnTo>
                <a:lnTo>
                  <a:pt x="3692016" y="0"/>
                </a:lnTo>
                <a:lnTo>
                  <a:pt x="3721657" y="5994"/>
                </a:lnTo>
                <a:lnTo>
                  <a:pt x="3745880" y="22336"/>
                </a:lnTo>
                <a:lnTo>
                  <a:pt x="3762222" y="46559"/>
                </a:lnTo>
                <a:lnTo>
                  <a:pt x="3768216" y="76200"/>
                </a:lnTo>
                <a:lnTo>
                  <a:pt x="3768216" y="266700"/>
                </a:lnTo>
                <a:lnTo>
                  <a:pt x="3768216" y="381000"/>
                </a:lnTo>
                <a:lnTo>
                  <a:pt x="3762222" y="410640"/>
                </a:lnTo>
                <a:lnTo>
                  <a:pt x="3745880" y="434863"/>
                </a:lnTo>
                <a:lnTo>
                  <a:pt x="3721657" y="451205"/>
                </a:lnTo>
                <a:lnTo>
                  <a:pt x="3692016" y="457200"/>
                </a:lnTo>
                <a:lnTo>
                  <a:pt x="3190366" y="457200"/>
                </a:lnTo>
                <a:lnTo>
                  <a:pt x="2942716" y="457200"/>
                </a:lnTo>
                <a:lnTo>
                  <a:pt x="2853816" y="457200"/>
                </a:lnTo>
                <a:lnTo>
                  <a:pt x="2824176" y="451205"/>
                </a:lnTo>
                <a:lnTo>
                  <a:pt x="2799953" y="434863"/>
                </a:lnTo>
                <a:lnTo>
                  <a:pt x="2783611" y="410640"/>
                </a:lnTo>
                <a:lnTo>
                  <a:pt x="2777616" y="381000"/>
                </a:lnTo>
                <a:lnTo>
                  <a:pt x="0" y="915797"/>
                </a:lnTo>
                <a:lnTo>
                  <a:pt x="2777616" y="266700"/>
                </a:lnTo>
                <a:lnTo>
                  <a:pt x="2777616" y="76200"/>
                </a:lnTo>
                <a:close/>
              </a:path>
            </a:pathLst>
          </a:custGeom>
          <a:ln w="25400">
            <a:solidFill>
              <a:srgbClr val="5258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077200" y="890778"/>
            <a:ext cx="685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marR="5080" indent="-1524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All RMS</a:t>
            </a:r>
            <a:r>
              <a:rPr sz="1100" spc="-6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or  </a:t>
            </a:r>
            <a:r>
              <a:rPr sz="11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radio-only</a:t>
            </a:r>
            <a:endParaRPr sz="1100" dirty="0">
              <a:latin typeface="Calibri" pitchFamily="34" charset="0"/>
              <a:cs typeface="Constant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>
              <a:lnSpc>
                <a:spcPct val="100000"/>
              </a:lnSpc>
            </a:pPr>
            <a:r>
              <a:rPr sz="4000" spc="-10" dirty="0"/>
              <a:t>Check </a:t>
            </a:r>
            <a:r>
              <a:rPr sz="4000" spc="-5" dirty="0"/>
              <a:t>If Channel Is</a:t>
            </a:r>
            <a:r>
              <a:rPr sz="4000" spc="-35" dirty="0"/>
              <a:t> </a:t>
            </a:r>
            <a:r>
              <a:rPr sz="4000" spc="-20" dirty="0"/>
              <a:t>Free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396746"/>
            <a:ext cx="227139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125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Free</a:t>
            </a:r>
            <a:r>
              <a:rPr sz="2600" spc="-1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Channel</a:t>
            </a:r>
            <a:r>
              <a:rPr sz="2600" dirty="0">
                <a:solidFill>
                  <a:srgbClr val="FFFFFF"/>
                </a:solidFill>
                <a:latin typeface="Constantia"/>
                <a:cs typeface="Constantia"/>
              </a:rPr>
              <a:t>:</a:t>
            </a:r>
            <a:endParaRPr sz="2600" dirty="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3774820"/>
            <a:ext cx="233680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50" spc="135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Busy</a:t>
            </a:r>
            <a:r>
              <a:rPr sz="2600" spc="-1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Channel:</a:t>
            </a:r>
            <a:endParaRPr sz="2600" dirty="0">
              <a:latin typeface="Calibri" pitchFamily="34" charset="0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24200" y="1527683"/>
            <a:ext cx="4724400" cy="1971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8423" y="3888054"/>
            <a:ext cx="4695825" cy="19526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Active </a:t>
            </a:r>
            <a:r>
              <a:rPr sz="4000" spc="-5" dirty="0"/>
              <a:t>Winmor</a:t>
            </a:r>
            <a:r>
              <a:rPr sz="4000" spc="-55" dirty="0"/>
              <a:t> </a:t>
            </a:r>
            <a:r>
              <a:rPr sz="4000" spc="-5" dirty="0"/>
              <a:t>Connection</a:t>
            </a:r>
            <a:endParaRPr sz="400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133600"/>
            <a:ext cx="7039752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dirty="0"/>
              <a:t>Winmor </a:t>
            </a:r>
            <a:r>
              <a:rPr sz="4500" spc="-5" dirty="0"/>
              <a:t>Session</a:t>
            </a:r>
            <a:r>
              <a:rPr sz="4500" spc="-75" dirty="0"/>
              <a:t> </a:t>
            </a:r>
            <a:r>
              <a:rPr sz="4500" spc="-5" dirty="0"/>
              <a:t>Log</a:t>
            </a:r>
            <a:endParaRPr sz="4500"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Connect,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login,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send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log</a:t>
            </a:r>
            <a:r>
              <a:rPr sz="2600" spc="-1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off</a:t>
            </a:r>
            <a:endParaRPr sz="2600" dirty="0">
              <a:latin typeface="Calibri" pitchFamily="34" charset="0"/>
              <a:cs typeface="Constanti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0600" y="1828800"/>
            <a:ext cx="7162800" cy="4776042"/>
            <a:chOff x="990600" y="1828800"/>
            <a:chExt cx="7162800" cy="4776042"/>
          </a:xfrm>
        </p:grpSpPr>
        <p:pic>
          <p:nvPicPr>
            <p:cNvPr id="1536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90600" y="1828800"/>
              <a:ext cx="7162800" cy="4776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2895600" y="3191069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4038600" y="5047862"/>
              <a:ext cx="457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1676400" y="5562600"/>
              <a:ext cx="304800" cy="228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500" dirty="0"/>
              <a:t>Packet</a:t>
            </a:r>
            <a:r>
              <a:rPr sz="4500" dirty="0"/>
              <a:t> </a:t>
            </a:r>
            <a:r>
              <a:rPr lang="en-US" sz="4500" dirty="0"/>
              <a:t>P2P </a:t>
            </a:r>
            <a:r>
              <a:rPr sz="4500" spc="-5" dirty="0"/>
              <a:t>Session</a:t>
            </a:r>
            <a:r>
              <a:rPr sz="4500" spc="-75" dirty="0"/>
              <a:t> </a:t>
            </a:r>
            <a:r>
              <a:rPr sz="4500" spc="-5" dirty="0"/>
              <a:t>Log</a:t>
            </a:r>
            <a:endParaRPr dirty="0"/>
          </a:p>
          <a:p>
            <a:pPr marL="104139">
              <a:lnSpc>
                <a:spcPct val="100000"/>
              </a:lnSpc>
              <a:spcBef>
                <a:spcPts val="480"/>
              </a:spcBef>
            </a:pPr>
            <a:r>
              <a:rPr sz="2450" spc="170" dirty="0">
                <a:solidFill>
                  <a:srgbClr val="D2DA79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Connect,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login,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send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message,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log</a:t>
            </a:r>
            <a:r>
              <a:rPr sz="2600" spc="-1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off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87" y="1981200"/>
            <a:ext cx="7439025" cy="464769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715000" y="2133600"/>
            <a:ext cx="1371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20614" y="4153676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886200" y="3964737"/>
            <a:ext cx="3283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Must match message destination</a:t>
            </a:r>
          </a:p>
        </p:txBody>
      </p:sp>
    </p:spTree>
    <p:extLst>
      <p:ext uri="{BB962C8B-B14F-4D97-AF65-F5344CB8AC3E}">
        <p14:creationId xmlns:p14="http://schemas.microsoft.com/office/powerpoint/2010/main" val="1336913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004377"/>
          </a:xfrm>
          <a:prstGeom prst="rect">
            <a:avLst/>
          </a:prstGeom>
        </p:spPr>
        <p:txBody>
          <a:bodyPr vert="horz" wrap="square" lIns="0" tIns="3850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5" dirty="0"/>
              <a:t>Conclusion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21383"/>
            <a:ext cx="7776209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RMS Express use continues to grow, especially for </a:t>
            </a:r>
            <a:r>
              <a:rPr lang="en-US" sz="2600" spc="-7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EmComm</a:t>
            </a: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The </a:t>
            </a:r>
            <a:r>
              <a:rPr lang="en-US" sz="2600" spc="-7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Development Team continues to enhance capabilities to adapt to changing needs.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Installation and set up is relatively easy.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Familiar “e-mail” like interface.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Supports multiple radio transfer modes.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Support for both hardware and software interfaces.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004377"/>
          </a:xfrm>
          <a:prstGeom prst="rect">
            <a:avLst/>
          </a:prstGeom>
        </p:spPr>
        <p:txBody>
          <a:bodyPr vert="horz" wrap="square" lIns="0" tIns="3850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5" dirty="0"/>
              <a:t>Follow on sessions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457200" y="2037814"/>
            <a:ext cx="8229600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Session 3 on Sunday afternoon will focus on the operation of RMS Express in the EMCOMM environment, and possible future developments.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5105400"/>
            <a:ext cx="2514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3508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127487"/>
          </a:xfrm>
          <a:prstGeom prst="rect">
            <a:avLst/>
          </a:prstGeom>
        </p:spPr>
        <p:txBody>
          <a:bodyPr vert="horz" wrap="square" lIns="0" tIns="802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20" dirty="0"/>
              <a:t>Resources </a:t>
            </a:r>
            <a:r>
              <a:rPr sz="4000" spc="-5" dirty="0"/>
              <a:t>Needed </a:t>
            </a:r>
            <a:r>
              <a:rPr sz="4000" spc="-35" dirty="0"/>
              <a:t>for </a:t>
            </a:r>
            <a:r>
              <a:rPr sz="4000" spc="-5" dirty="0"/>
              <a:t>RMS</a:t>
            </a:r>
            <a:r>
              <a:rPr sz="4000" spc="50" dirty="0"/>
              <a:t> </a:t>
            </a:r>
            <a:r>
              <a:rPr sz="4000" spc="-15" dirty="0"/>
              <a:t>Express</a:t>
            </a:r>
            <a:r>
              <a:rPr lang="en-US" sz="4000" spc="-15" dirty="0"/>
              <a:t/>
            </a:r>
            <a:br>
              <a:rPr lang="en-US" sz="4000" spc="-15" dirty="0"/>
            </a:br>
            <a:r>
              <a:rPr lang="en-US" sz="2800" spc="-15" dirty="0"/>
              <a:t>VHF/UHF Packet Radio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905000"/>
            <a:ext cx="7982584" cy="45166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Computer</a:t>
            </a:r>
            <a:r>
              <a:rPr sz="2600" spc="-17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running</a:t>
            </a:r>
            <a:r>
              <a:rPr sz="2600" spc="-5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Windows</a:t>
            </a:r>
            <a:r>
              <a:rPr sz="2600" spc="-1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XP</a:t>
            </a:r>
            <a:r>
              <a:rPr sz="2600" spc="-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through</a:t>
            </a:r>
            <a:r>
              <a:rPr sz="2600" spc="-10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Windows</a:t>
            </a:r>
            <a:r>
              <a:rPr sz="26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10.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Microsoft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.NET 3.5</a:t>
            </a:r>
            <a:r>
              <a:rPr sz="2600" spc="-1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framework</a:t>
            </a:r>
            <a:r>
              <a:rPr lang="en-US"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V/U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HF</a:t>
            </a:r>
            <a:r>
              <a:rPr sz="2600" spc="-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sz="2600" spc="-14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with</a:t>
            </a:r>
            <a:r>
              <a:rPr sz="2600" spc="-11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data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port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(1200/9600) or speaker/mic connection</a:t>
            </a:r>
            <a:r>
              <a:rPr lang="en-US"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(1200 only).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ts val="2965"/>
              </a:lnSpc>
              <a:spcBef>
                <a:spcPts val="31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Packet TNC (</a:t>
            </a:r>
            <a:r>
              <a:rPr lang="en-US" sz="2600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Kantronics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TNC-X, MFJ, etc</a:t>
            </a:r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.),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o</a:t>
            </a:r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r </a:t>
            </a:r>
            <a:r>
              <a:rPr sz="2600" dirty="0" err="1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SignaLink</a:t>
            </a:r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 or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similar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USB soundcard </a:t>
            </a:r>
            <a:r>
              <a:rPr sz="2600" spc="-15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interface</a:t>
            </a:r>
            <a:r>
              <a:rPr lang="en-US" sz="2600" spc="-204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r>
              <a:rPr lang="en-US" sz="2600" spc="-204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 Might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require a USB to Serial dongle.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1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Note: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Some new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radios </a:t>
            </a:r>
            <a:r>
              <a:rPr sz="26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have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built-in</a:t>
            </a:r>
            <a:r>
              <a:rPr sz="2600" spc="-4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soundcards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/TNC’s.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ts val="2980"/>
              </a:lnSpc>
              <a:spcBef>
                <a:spcPts val="310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Software</a:t>
            </a:r>
            <a:r>
              <a:rPr sz="2600" spc="-1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downloads:</a:t>
            </a:r>
            <a:endParaRPr sz="2600" dirty="0">
              <a:latin typeface="Calibri" pitchFamily="34" charset="0"/>
              <a:cs typeface="Constantia"/>
            </a:endParaRPr>
          </a:p>
          <a:p>
            <a:pPr marL="286385">
              <a:lnSpc>
                <a:spcPts val="2740"/>
              </a:lnSpc>
              <a:buFont typeface="Wingdings" pitchFamily="2" charset="2"/>
              <a:buChar char="§"/>
            </a:pPr>
            <a:r>
              <a:rPr sz="2400" u="heavy" spc="-10" dirty="0">
                <a:solidFill>
                  <a:srgbClr val="FFFFFF"/>
                </a:solidFill>
                <a:latin typeface="Calibri" pitchFamily="34" charset="0"/>
                <a:cs typeface="Constantia"/>
                <a:hlinkClick r:id="rId2" invalidUrl="ftp://autoupdate.winlink.org/User Programs/"/>
              </a:rPr>
              <a:t>ftp://autoupdate.winlink.org/User%20Programs/</a:t>
            </a:r>
            <a:endParaRPr sz="24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0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All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software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</a:t>
            </a:r>
            <a:r>
              <a:rPr sz="2600" spc="-2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free</a:t>
            </a: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donation is suggested.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17067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0" dirty="0"/>
              <a:t>Packet TNC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71600"/>
            <a:ext cx="8016024" cy="31854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Can be simple KISS mode, or full function.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Cost 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from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about $100 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 $1500.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needs</a:t>
            </a:r>
            <a:r>
              <a:rPr sz="2600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have</a:t>
            </a:r>
            <a:r>
              <a:rPr sz="2600" spc="-1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data</a:t>
            </a:r>
            <a:r>
              <a:rPr sz="26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port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(1200/9600), or use microphone and speaker connections (1200 only).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Some radios include a built-in TNC or sound card.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Might require a USB to serial adapter (built-in on TNC-X)</a:t>
            </a:r>
          </a:p>
          <a:p>
            <a:pPr marL="744220" lvl="1" indent="-274320"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Use FTDI chipset devices for best results</a:t>
            </a:r>
            <a:endParaRPr sz="2600" dirty="0">
              <a:latin typeface="Calibri" pitchFamily="34" charset="0"/>
              <a:cs typeface="Constantia"/>
            </a:endParaRPr>
          </a:p>
        </p:txBody>
      </p:sp>
      <p:pic>
        <p:nvPicPr>
          <p:cNvPr id="5" name="Picture 4" descr="Image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649" y="4640156"/>
            <a:ext cx="2134295" cy="1062701"/>
          </a:xfrm>
          <a:prstGeom prst="rect">
            <a:avLst/>
          </a:prstGeom>
        </p:spPr>
      </p:pic>
      <p:pic>
        <p:nvPicPr>
          <p:cNvPr id="50178" name="Picture 2" descr="KPC-3+ front 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640156"/>
            <a:ext cx="2590800" cy="770044"/>
          </a:xfrm>
          <a:prstGeom prst="rect">
            <a:avLst/>
          </a:prstGeom>
          <a:noFill/>
        </p:spPr>
      </p:pic>
      <p:pic>
        <p:nvPicPr>
          <p:cNvPr id="50180" name="Picture 4" descr="http://www.scs-ptc.com/en/Modems_files/DR7800-A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8901" y="5638800"/>
            <a:ext cx="3086099" cy="990600"/>
          </a:xfrm>
          <a:prstGeom prst="rect">
            <a:avLst/>
          </a:prstGeom>
          <a:noFill/>
        </p:spPr>
      </p:pic>
      <p:pic>
        <p:nvPicPr>
          <p:cNvPr id="1026" name="Picture 2" descr="Kenwood TH-D7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290">
            <a:off x="7313138" y="4302633"/>
            <a:ext cx="974607" cy="22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6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773544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0" dirty="0"/>
              <a:t>Packet TNC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71600"/>
            <a:ext cx="8016024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Prolific chipset USB to serial converters have driver issues.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Counterfeit Chinese products used Prolific product ID and “piggy backed” on official Prolific drivers.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Prolific countered by changing the hardware/drivers so the counterfeit devices would not work with their drivers.</a:t>
            </a: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This website </a:t>
            </a: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may help: http://www.ifamilysoftware.com/news37.html </a:t>
            </a:r>
            <a:endParaRPr lang="en-US" sz="2600" dirty="0" smtClean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Adapters based on the FTDI chipset do not have this problem (yet anyway).</a:t>
            </a:r>
            <a:endParaRPr sz="2600" dirty="0"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79401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SignaLink </a:t>
            </a:r>
            <a:r>
              <a:rPr sz="4000" spc="-15" dirty="0"/>
              <a:t>Soundcard</a:t>
            </a:r>
            <a:r>
              <a:rPr sz="4000" spc="-5" dirty="0"/>
              <a:t> </a:t>
            </a:r>
            <a:r>
              <a:rPr sz="4000" spc="-20" dirty="0"/>
              <a:t>Interface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49146"/>
            <a:ext cx="7617460" cy="263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Simple </a:t>
            </a:r>
            <a:r>
              <a:rPr sz="2600" spc="-1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device </a:t>
            </a:r>
            <a:r>
              <a:rPr sz="2600" spc="-2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powered </a:t>
            </a: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by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USB</a:t>
            </a:r>
            <a:r>
              <a:rPr sz="2600" spc="-409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connection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Cost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is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about $100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including radio-specific</a:t>
            </a:r>
            <a:r>
              <a:rPr sz="2600" spc="-4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cable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Radio</a:t>
            </a:r>
            <a:r>
              <a:rPr sz="2600" spc="-7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needs</a:t>
            </a:r>
            <a:r>
              <a:rPr sz="2600" spc="-9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to</a:t>
            </a:r>
            <a:r>
              <a:rPr sz="2600" spc="-9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have</a:t>
            </a:r>
            <a:r>
              <a:rPr sz="2600" spc="-15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a</a:t>
            </a:r>
            <a:r>
              <a:rPr sz="2600" spc="-13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data</a:t>
            </a:r>
            <a:r>
              <a:rPr sz="2600" spc="-8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(sound)</a:t>
            </a:r>
            <a:r>
              <a:rPr sz="2600" spc="-8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port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or use microphone and speaker connections.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Need to run “Software TNC” application such as </a:t>
            </a:r>
            <a:r>
              <a:rPr lang="en-US" sz="2600" spc="-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Direwolf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, or UZ7HO </a:t>
            </a:r>
            <a:r>
              <a:rPr lang="en-US" sz="2600" spc="-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soundmodem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sz="2600" dirty="0">
              <a:latin typeface="Calibri" pitchFamily="34" charset="0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86000" y="4343400"/>
            <a:ext cx="3886200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649478"/>
            <a:ext cx="8255000" cy="1204431"/>
          </a:xfrm>
          <a:prstGeom prst="rect">
            <a:avLst/>
          </a:prstGeom>
        </p:spPr>
        <p:txBody>
          <a:bodyPr vert="horz" wrap="square" lIns="0" tIns="15646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4000" spc="-10" dirty="0"/>
              <a:t>Hardware TNC or Sound Card?</a:t>
            </a:r>
            <a:br>
              <a:rPr lang="en-US" sz="4000" spc="-10" dirty="0"/>
            </a:br>
            <a:r>
              <a:rPr lang="en-US" sz="2800" spc="-10" dirty="0"/>
              <a:t>There are advantages to both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2092910"/>
            <a:ext cx="7617460" cy="46166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60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Hardware TNC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10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Relatively low cost (TNC-X), old one in the closet?</a:t>
            </a:r>
            <a:endParaRPr sz="2600" dirty="0"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Probably the simplest connection.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No additional software needed.</a:t>
            </a:r>
          </a:p>
          <a:p>
            <a:pPr marL="1270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Sound Card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Can be used for other digital modes besides </a:t>
            </a:r>
            <a:r>
              <a:rPr lang="en-US" sz="2600" spc="-5" dirty="0" err="1">
                <a:solidFill>
                  <a:srgbClr val="FFFFFF"/>
                </a:solidFill>
                <a:latin typeface="Calibri" pitchFamily="34" charset="0"/>
                <a:cs typeface="Constantia"/>
              </a:rPr>
              <a:t>Winlink</a:t>
            </a: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Software TNC has superior decode over older </a:t>
            </a:r>
            <a:r>
              <a:rPr lang="en-US" sz="2600" spc="-5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hardware TNC.</a:t>
            </a:r>
            <a:endParaRPr lang="en-US" sz="2600" spc="-5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r>
              <a:rPr lang="en-US" sz="2600" spc="-5" dirty="0">
                <a:solidFill>
                  <a:srgbClr val="FFFFFF"/>
                </a:solidFill>
                <a:latin typeface="Calibri" pitchFamily="34" charset="0"/>
                <a:cs typeface="Constantia"/>
              </a:rPr>
              <a:t>Can be used for both Packet and </a:t>
            </a:r>
            <a:r>
              <a:rPr lang="en-US" sz="2600" spc="-5" dirty="0" err="1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Winmor</a:t>
            </a:r>
            <a:r>
              <a:rPr lang="en-US" sz="2600" spc="-5" dirty="0" smtClean="0">
                <a:solidFill>
                  <a:srgbClr val="FFFFFF"/>
                </a:solidFill>
                <a:latin typeface="Calibri" pitchFamily="34" charset="0"/>
                <a:cs typeface="Constantia"/>
              </a:rPr>
              <a:t>.</a:t>
            </a:r>
            <a:endParaRPr lang="en-US" sz="2600" spc="-5" dirty="0">
              <a:solidFill>
                <a:srgbClr val="FFFFFF"/>
              </a:solidFill>
              <a:latin typeface="Calibri" pitchFamily="34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D2DA79"/>
              </a:buClr>
              <a:buSzPct val="94230"/>
              <a:buFont typeface="Wingdings" pitchFamily="2" charset="2"/>
              <a:buChar char="§"/>
              <a:tabLst>
                <a:tab pos="287020" algn="l"/>
              </a:tabLst>
            </a:pPr>
            <a:endParaRPr sz="2600" dirty="0">
              <a:latin typeface="Calibri" pitchFamily="34" charset="0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1640851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16076</TotalTime>
  <Words>1490</Words>
  <Application>Microsoft Office PowerPoint</Application>
  <PresentationFormat>On-screen Show (4:3)</PresentationFormat>
  <Paragraphs>191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Calibri</vt:lpstr>
      <vt:lpstr>Constantia</vt:lpstr>
      <vt:lpstr>Times New Roman</vt:lpstr>
      <vt:lpstr>Wingdings</vt:lpstr>
      <vt:lpstr>Office Theme</vt:lpstr>
      <vt:lpstr>PowerPoint Presentation</vt:lpstr>
      <vt:lpstr>What is Winlink </vt:lpstr>
      <vt:lpstr>Winlink Connection Modes</vt:lpstr>
      <vt:lpstr>Winlink Connection Modes</vt:lpstr>
      <vt:lpstr>Resources Needed for RMS Express VHF/UHF Packet Radio</vt:lpstr>
      <vt:lpstr>Packet TNC</vt:lpstr>
      <vt:lpstr>Packet TNC</vt:lpstr>
      <vt:lpstr>SignaLink Soundcard Interface</vt:lpstr>
      <vt:lpstr>Hardware TNC or Sound Card? There are advantages to both</vt:lpstr>
      <vt:lpstr>Hardware TNC or Sound Card? There are disadvantages to both</vt:lpstr>
      <vt:lpstr>Installing RMS Express</vt:lpstr>
      <vt:lpstr>RMS Express Initial Setup</vt:lpstr>
      <vt:lpstr>User Preferences</vt:lpstr>
      <vt:lpstr>Installing RMS Express</vt:lpstr>
      <vt:lpstr>Initial Packet Setup Hardware TNC</vt:lpstr>
      <vt:lpstr>Initial Packet Setup Hardware TNC COM Port</vt:lpstr>
      <vt:lpstr>Initial Packet Setup Sound Card Interface</vt:lpstr>
      <vt:lpstr>Initial Packet Setup Sound Card Interface (UZ7HO)</vt:lpstr>
      <vt:lpstr>Initial Packet Setup Sound Card Interface (UZ7HO)</vt:lpstr>
      <vt:lpstr>Initial Packet Setup Sound Card Interface (UZ7HO)</vt:lpstr>
      <vt:lpstr>Initial Packet Setup Sound Card Interface (Direwolf)</vt:lpstr>
      <vt:lpstr>Initial Packet Setup Sound Card Interface (Direwolf)</vt:lpstr>
      <vt:lpstr>Initial Packet Setup Sound Card Virtual TNC</vt:lpstr>
      <vt:lpstr>Initial Packet Setup Sound Card Virtual TNC</vt:lpstr>
      <vt:lpstr>Initial Packet Setup Set your transmit levels correctly! (It is not plug and play)</vt:lpstr>
      <vt:lpstr>Initial Packet Setup Important Parameters</vt:lpstr>
      <vt:lpstr>Initial Pactor Setup PTC modem</vt:lpstr>
      <vt:lpstr>Resources Needed for RMS Express HF Winmor</vt:lpstr>
      <vt:lpstr>Configuring Sound Levels Watch drive/ALC levels on transmitter</vt:lpstr>
      <vt:lpstr>Winmor Registration Screen  Appears each time you start Winmor until you register  and get a key.</vt:lpstr>
      <vt:lpstr>Initial Winmor Setup Selecting the Audio Device</vt:lpstr>
      <vt:lpstr>Winmor Radio Setup Rig Control Parameters</vt:lpstr>
      <vt:lpstr>RMS Express Main Screen</vt:lpstr>
      <vt:lpstr>Composing A Message</vt:lpstr>
      <vt:lpstr>Pending Message In Outbox</vt:lpstr>
      <vt:lpstr>Telnet Session  Connect, login, send message, log off</vt:lpstr>
      <vt:lpstr>Packet Radio Session  Select Mode and Open Session</vt:lpstr>
      <vt:lpstr>Packet Channel Selection Based on your grid square</vt:lpstr>
      <vt:lpstr>Packet Session (TNC)  Connect, login, send message, log off</vt:lpstr>
      <vt:lpstr>Packet Session (sound card)  Connect, login, check for message, log off</vt:lpstr>
      <vt:lpstr>Winmor HF Session  </vt:lpstr>
      <vt:lpstr>HF Channel Selection Screen</vt:lpstr>
      <vt:lpstr>Check If Channel Is Free</vt:lpstr>
      <vt:lpstr>Active Winmor Connection</vt:lpstr>
      <vt:lpstr>Winmor Session Log Connect, login, send message, log off</vt:lpstr>
      <vt:lpstr>Packet P2P Session Log  Connect, login, send message, log off</vt:lpstr>
      <vt:lpstr>Conclusion</vt:lpstr>
      <vt:lpstr>Follow on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Winlink</dc:title>
  <dc:subject>ARRL Webinar on Winlink</dc:subject>
  <dc:creator>Phil Sherrod - W4PHS, NS7C</dc:creator>
  <dc:description>NS7C updates, 2/2016</dc:description>
  <cp:lastModifiedBy>Scott Currie</cp:lastModifiedBy>
  <cp:revision>124</cp:revision>
  <dcterms:created xsi:type="dcterms:W3CDTF">2016-02-12T06:38:49Z</dcterms:created>
  <dcterms:modified xsi:type="dcterms:W3CDTF">2016-04-07T17:43:06Z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2013-05-09T00:00:00Z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2016-02-12T00:00:00Z</vt:filetime>
  </property>
</Properties>
</file>