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28" r:id="rId3"/>
    <p:sldId id="329" r:id="rId4"/>
    <p:sldId id="330" r:id="rId5"/>
    <p:sldId id="269" r:id="rId6"/>
    <p:sldId id="270" r:id="rId7"/>
    <p:sldId id="312" r:id="rId8"/>
    <p:sldId id="271" r:id="rId9"/>
    <p:sldId id="314" r:id="rId10"/>
    <p:sldId id="339" r:id="rId11"/>
    <p:sldId id="313" r:id="rId12"/>
    <p:sldId id="338" r:id="rId13"/>
    <p:sldId id="272" r:id="rId14"/>
    <p:sldId id="273" r:id="rId15"/>
    <p:sldId id="315" r:id="rId16"/>
    <p:sldId id="316" r:id="rId17"/>
    <p:sldId id="334" r:id="rId18"/>
    <p:sldId id="335" r:id="rId19"/>
    <p:sldId id="274" r:id="rId20"/>
    <p:sldId id="282" r:id="rId21"/>
    <p:sldId id="283" r:id="rId22"/>
    <p:sldId id="284" r:id="rId23"/>
    <p:sldId id="286" r:id="rId24"/>
    <p:sldId id="287" r:id="rId25"/>
    <p:sldId id="310" r:id="rId26"/>
    <p:sldId id="331" r:id="rId27"/>
    <p:sldId id="332" r:id="rId28"/>
    <p:sldId id="308" r:id="rId29"/>
    <p:sldId id="309" r:id="rId30"/>
    <p:sldId id="323" r:id="rId31"/>
    <p:sldId id="261" r:id="rId32"/>
    <p:sldId id="324" r:id="rId33"/>
    <p:sldId id="317" r:id="rId34"/>
    <p:sldId id="318" r:id="rId35"/>
    <p:sldId id="319" r:id="rId36"/>
    <p:sldId id="320" r:id="rId37"/>
    <p:sldId id="321" r:id="rId38"/>
    <p:sldId id="322" r:id="rId39"/>
    <p:sldId id="325" r:id="rId40"/>
    <p:sldId id="333" r:id="rId41"/>
    <p:sldId id="305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26" r:id="rId50"/>
    <p:sldId id="327" r:id="rId51"/>
    <p:sldId id="304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9A7"/>
    <a:srgbClr val="F0E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4A42-35D3-475D-859F-5D47EA34D047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31332-2DC4-4925-8C1F-4057EAC53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729741"/>
            <a:ext cx="8255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7222-B797-41BE-8E11-3A195BC0A1EA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074B-0599-4AEE-BB3F-5503FDD52A88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149B-A553-449A-9ACD-ADA452BD794B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4567-6039-4AA3-967E-28ED43A84F37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8458-E0EC-49F7-91E3-FCB36BB032FE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26" name="Picture 25" descr="Picture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2450390" cy="755842"/>
          </a:xfrm>
          <a:prstGeom prst="rect">
            <a:avLst/>
          </a:prstGeom>
        </p:spPr>
      </p:pic>
      <p:pic>
        <p:nvPicPr>
          <p:cNvPr id="28" name="Picture 27" descr="Picture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38200" y="4114800"/>
            <a:ext cx="4900779" cy="1511683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6858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</a:t>
            </a:r>
            <a:r>
              <a:rPr lang="en-US" sz="5400" b="0" baseline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 – </a:t>
            </a:r>
            <a:r>
              <a:rPr lang="en-US" sz="5400" b="0" baseline="0" dirty="0" err="1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Winlink</a:t>
            </a:r>
            <a:endParaRPr lang="en-US" sz="5400" b="0" baseline="0" dirty="0">
              <a:solidFill>
                <a:srgbClr val="E5F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0" baseline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in EMCOMM</a:t>
            </a:r>
            <a:endParaRPr lang="en-US" sz="5400" b="0" dirty="0">
              <a:solidFill>
                <a:srgbClr val="E5F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49478"/>
            <a:ext cx="8255000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1383"/>
            <a:ext cx="8072119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554" y="6556200"/>
            <a:ext cx="25742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C926-2CFA-4779-B23D-EB3D963B5F27}" type="datetime1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16" y="2044565"/>
            <a:ext cx="7323328" cy="465568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557072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Tactical Address Support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1244346"/>
            <a:ext cx="63627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Contact info will be duplicated, update or clear these fields</a:t>
            </a:r>
            <a:endParaRPr sz="2600" dirty="0">
              <a:latin typeface="Calibri" pitchFamily="34" charset="0"/>
              <a:cs typeface="Constanti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400" y="3352800"/>
            <a:ext cx="1009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5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557072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Tactical Address Support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1244346"/>
            <a:ext cx="63627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 of Tactical Addresses for EMCOMM is Encouraged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2514600"/>
            <a:ext cx="4473328" cy="2933954"/>
            <a:chOff x="381000" y="2514600"/>
            <a:chExt cx="4473328" cy="2933954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14600"/>
              <a:ext cx="4473328" cy="293395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62200" y="3581400"/>
              <a:ext cx="5334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02" y="2708926"/>
            <a:ext cx="3863675" cy="254530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477000" y="3505200"/>
            <a:ext cx="685800" cy="476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28800" y="4419600"/>
            <a:ext cx="788864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2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2" y="2212269"/>
            <a:ext cx="7094835" cy="419136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557072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Tactical Address Support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1244346"/>
            <a:ext cx="63627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 of Tactical Addresses for EMCOMM is Encouraged</a:t>
            </a:r>
            <a:endParaRPr sz="2600" dirty="0">
              <a:latin typeface="Calibri" pitchFamily="34" charset="0"/>
              <a:cs typeface="Constanti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72135" y="2828841"/>
            <a:ext cx="609600" cy="626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69294" y="2858388"/>
            <a:ext cx="609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98421" y="5430414"/>
            <a:ext cx="7573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94924" y="5705669"/>
            <a:ext cx="7573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4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Creating </a:t>
            </a:r>
            <a:r>
              <a:rPr sz="4000" spc="-10" dirty="0"/>
              <a:t>Message</a:t>
            </a:r>
            <a:r>
              <a:rPr sz="4000" spc="-20" dirty="0"/>
              <a:t> </a:t>
            </a:r>
            <a:r>
              <a:rPr sz="4000" spc="-55" dirty="0"/>
              <a:t>Templates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96746"/>
            <a:ext cx="677227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Fills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“boilerplate”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information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2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messages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“Message” followed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“Templates…”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2418148"/>
            <a:ext cx="7043737" cy="4058852"/>
            <a:chOff x="990600" y="2418148"/>
            <a:chExt cx="7043737" cy="4058852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8148"/>
              <a:ext cx="7043737" cy="405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066800" y="6000946"/>
              <a:ext cx="76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33675"/>
            <a:ext cx="6667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Using a </a:t>
            </a: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sz="4000" spc="-60" dirty="0"/>
              <a:t>Template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Begin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composing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2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“Select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Template”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template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2743200"/>
            <a:ext cx="2005964" cy="838200"/>
          </a:xfrm>
          <a:custGeom>
            <a:avLst/>
            <a:gdLst/>
            <a:ahLst/>
            <a:cxnLst/>
            <a:rect l="l" t="t" r="r" b="b"/>
            <a:pathLst>
              <a:path w="2005964" h="838200">
                <a:moveTo>
                  <a:pt x="11557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1155700" y="838200"/>
                </a:lnTo>
                <a:lnTo>
                  <a:pt x="1199879" y="831083"/>
                </a:lnTo>
                <a:lnTo>
                  <a:pt x="1238231" y="811263"/>
                </a:lnTo>
                <a:lnTo>
                  <a:pt x="1268463" y="781031"/>
                </a:lnTo>
                <a:lnTo>
                  <a:pt x="1288283" y="742679"/>
                </a:lnTo>
                <a:lnTo>
                  <a:pt x="1295400" y="698500"/>
                </a:lnTo>
                <a:lnTo>
                  <a:pt x="1295400" y="349250"/>
                </a:lnTo>
                <a:lnTo>
                  <a:pt x="1996909" y="349250"/>
                </a:lnTo>
                <a:lnTo>
                  <a:pt x="1295400" y="139700"/>
                </a:lnTo>
                <a:lnTo>
                  <a:pt x="1288283" y="95520"/>
                </a:lnTo>
                <a:lnTo>
                  <a:pt x="1268463" y="57168"/>
                </a:lnTo>
                <a:lnTo>
                  <a:pt x="1238231" y="26936"/>
                </a:lnTo>
                <a:lnTo>
                  <a:pt x="1199879" y="7116"/>
                </a:lnTo>
                <a:lnTo>
                  <a:pt x="1155700" y="0"/>
                </a:lnTo>
                <a:close/>
              </a:path>
              <a:path w="2005964" h="838200">
                <a:moveTo>
                  <a:pt x="1996909" y="349250"/>
                </a:moveTo>
                <a:lnTo>
                  <a:pt x="1295400" y="349250"/>
                </a:lnTo>
                <a:lnTo>
                  <a:pt x="2005838" y="351916"/>
                </a:lnTo>
                <a:lnTo>
                  <a:pt x="1996909" y="3492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743200"/>
            <a:ext cx="2005964" cy="838200"/>
          </a:xfrm>
          <a:custGeom>
            <a:avLst/>
            <a:gdLst/>
            <a:ahLst/>
            <a:cxnLst/>
            <a:rect l="l" t="t" r="r" b="b"/>
            <a:pathLst>
              <a:path w="2005964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755650" y="0"/>
                </a:lnTo>
                <a:lnTo>
                  <a:pt x="1079500" y="0"/>
                </a:lnTo>
                <a:lnTo>
                  <a:pt x="1155700" y="0"/>
                </a:lnTo>
                <a:lnTo>
                  <a:pt x="1199879" y="7116"/>
                </a:lnTo>
                <a:lnTo>
                  <a:pt x="1238231" y="26936"/>
                </a:lnTo>
                <a:lnTo>
                  <a:pt x="1268463" y="57168"/>
                </a:lnTo>
                <a:lnTo>
                  <a:pt x="1288283" y="95520"/>
                </a:lnTo>
                <a:lnTo>
                  <a:pt x="1295400" y="139700"/>
                </a:lnTo>
                <a:lnTo>
                  <a:pt x="2005838" y="351916"/>
                </a:lnTo>
                <a:lnTo>
                  <a:pt x="1295400" y="349250"/>
                </a:lnTo>
                <a:lnTo>
                  <a:pt x="1295400" y="698500"/>
                </a:lnTo>
                <a:lnTo>
                  <a:pt x="1288283" y="742679"/>
                </a:lnTo>
                <a:lnTo>
                  <a:pt x="1268463" y="781031"/>
                </a:lnTo>
                <a:lnTo>
                  <a:pt x="1238231" y="811263"/>
                </a:lnTo>
                <a:lnTo>
                  <a:pt x="1199879" y="831083"/>
                </a:lnTo>
                <a:lnTo>
                  <a:pt x="1155700" y="838200"/>
                </a:lnTo>
                <a:lnTo>
                  <a:pt x="1079500" y="838200"/>
                </a:lnTo>
                <a:lnTo>
                  <a:pt x="7556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748" y="2831210"/>
            <a:ext cx="70421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99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1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 a  </a:t>
            </a:r>
            <a:r>
              <a:rPr sz="1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mp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la</a:t>
            </a:r>
            <a:r>
              <a:rPr sz="1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657600"/>
            <a:ext cx="1671320" cy="762000"/>
          </a:xfrm>
          <a:custGeom>
            <a:avLst/>
            <a:gdLst/>
            <a:ahLst/>
            <a:cxnLst/>
            <a:rect l="l" t="t" r="r" b="b"/>
            <a:pathLst>
              <a:path w="1671320" h="762000">
                <a:moveTo>
                  <a:pt x="1244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0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1244600" y="762000"/>
                </a:lnTo>
                <a:lnTo>
                  <a:pt x="1294018" y="752014"/>
                </a:lnTo>
                <a:lnTo>
                  <a:pt x="1334389" y="724789"/>
                </a:lnTo>
                <a:lnTo>
                  <a:pt x="1361614" y="684418"/>
                </a:lnTo>
                <a:lnTo>
                  <a:pt x="1371600" y="635000"/>
                </a:lnTo>
                <a:lnTo>
                  <a:pt x="1371600" y="317500"/>
                </a:lnTo>
                <a:lnTo>
                  <a:pt x="1671320" y="165862"/>
                </a:lnTo>
                <a:lnTo>
                  <a:pt x="1371600" y="127000"/>
                </a:lnTo>
                <a:lnTo>
                  <a:pt x="1361614" y="77581"/>
                </a:lnTo>
                <a:lnTo>
                  <a:pt x="1334389" y="37211"/>
                </a:lnTo>
                <a:lnTo>
                  <a:pt x="1294018" y="9985"/>
                </a:lnTo>
                <a:lnTo>
                  <a:pt x="1244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3657600"/>
            <a:ext cx="1671320" cy="762000"/>
          </a:xfrm>
          <a:custGeom>
            <a:avLst/>
            <a:gdLst/>
            <a:ahLst/>
            <a:cxnLst/>
            <a:rect l="l" t="t" r="r" b="b"/>
            <a:pathLst>
              <a:path w="1671320" h="762000">
                <a:moveTo>
                  <a:pt x="0" y="127000"/>
                </a:moveTo>
                <a:lnTo>
                  <a:pt x="9980" y="77581"/>
                </a:lnTo>
                <a:lnTo>
                  <a:pt x="37196" y="37210"/>
                </a:lnTo>
                <a:lnTo>
                  <a:pt x="77565" y="9985"/>
                </a:lnTo>
                <a:lnTo>
                  <a:pt x="127000" y="0"/>
                </a:lnTo>
                <a:lnTo>
                  <a:pt x="800100" y="0"/>
                </a:lnTo>
                <a:lnTo>
                  <a:pt x="1143000" y="0"/>
                </a:lnTo>
                <a:lnTo>
                  <a:pt x="1244600" y="0"/>
                </a:lnTo>
                <a:lnTo>
                  <a:pt x="1294018" y="9985"/>
                </a:lnTo>
                <a:lnTo>
                  <a:pt x="1334389" y="37211"/>
                </a:lnTo>
                <a:lnTo>
                  <a:pt x="1361614" y="77581"/>
                </a:lnTo>
                <a:lnTo>
                  <a:pt x="1371600" y="127000"/>
                </a:lnTo>
                <a:lnTo>
                  <a:pt x="1671320" y="165862"/>
                </a:lnTo>
                <a:lnTo>
                  <a:pt x="1371600" y="317500"/>
                </a:lnTo>
                <a:lnTo>
                  <a:pt x="1371600" y="635000"/>
                </a:lnTo>
                <a:lnTo>
                  <a:pt x="1361614" y="684418"/>
                </a:lnTo>
                <a:lnTo>
                  <a:pt x="1334389" y="724789"/>
                </a:lnTo>
                <a:lnTo>
                  <a:pt x="1294018" y="752014"/>
                </a:lnTo>
                <a:lnTo>
                  <a:pt x="1244600" y="762000"/>
                </a:lnTo>
                <a:lnTo>
                  <a:pt x="1143000" y="762000"/>
                </a:lnTo>
                <a:lnTo>
                  <a:pt x="80010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317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191" y="3733800"/>
            <a:ext cx="100711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CC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12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subject 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filled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  automatically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5029200"/>
            <a:ext cx="1560195" cy="1095375"/>
          </a:xfrm>
          <a:custGeom>
            <a:avLst/>
            <a:gdLst/>
            <a:ahLst/>
            <a:cxnLst/>
            <a:rect l="l" t="t" r="r" b="b"/>
            <a:pathLst>
              <a:path w="1560195" h="1095375">
                <a:moveTo>
                  <a:pt x="1036574" y="0"/>
                </a:moveTo>
                <a:lnTo>
                  <a:pt x="182562" y="0"/>
                </a:lnTo>
                <a:lnTo>
                  <a:pt x="134030" y="6525"/>
                </a:lnTo>
                <a:lnTo>
                  <a:pt x="90420" y="24939"/>
                </a:lnTo>
                <a:lnTo>
                  <a:pt x="53471" y="53498"/>
                </a:lnTo>
                <a:lnTo>
                  <a:pt x="24925" y="90461"/>
                </a:lnTo>
                <a:lnTo>
                  <a:pt x="6521" y="134084"/>
                </a:lnTo>
                <a:lnTo>
                  <a:pt x="17" y="182499"/>
                </a:lnTo>
                <a:lnTo>
                  <a:pt x="0" y="912812"/>
                </a:lnTo>
                <a:lnTo>
                  <a:pt x="6521" y="961344"/>
                </a:lnTo>
                <a:lnTo>
                  <a:pt x="24925" y="1004954"/>
                </a:lnTo>
                <a:lnTo>
                  <a:pt x="53471" y="1041903"/>
                </a:lnTo>
                <a:lnTo>
                  <a:pt x="90420" y="1070449"/>
                </a:lnTo>
                <a:lnTo>
                  <a:pt x="134030" y="1088853"/>
                </a:lnTo>
                <a:lnTo>
                  <a:pt x="182562" y="1095375"/>
                </a:lnTo>
                <a:lnTo>
                  <a:pt x="1036574" y="1095375"/>
                </a:lnTo>
                <a:lnTo>
                  <a:pt x="1085115" y="1088853"/>
                </a:lnTo>
                <a:lnTo>
                  <a:pt x="1128738" y="1070449"/>
                </a:lnTo>
                <a:lnTo>
                  <a:pt x="1165701" y="1041903"/>
                </a:lnTo>
                <a:lnTo>
                  <a:pt x="1194260" y="1004954"/>
                </a:lnTo>
                <a:lnTo>
                  <a:pt x="1212674" y="961344"/>
                </a:lnTo>
                <a:lnTo>
                  <a:pt x="1219200" y="912812"/>
                </a:lnTo>
                <a:lnTo>
                  <a:pt x="1219200" y="456438"/>
                </a:lnTo>
                <a:lnTo>
                  <a:pt x="1559941" y="262128"/>
                </a:lnTo>
                <a:lnTo>
                  <a:pt x="1219743" y="182625"/>
                </a:lnTo>
                <a:lnTo>
                  <a:pt x="1219200" y="182625"/>
                </a:lnTo>
                <a:lnTo>
                  <a:pt x="1212674" y="134084"/>
                </a:lnTo>
                <a:lnTo>
                  <a:pt x="1194260" y="90461"/>
                </a:lnTo>
                <a:lnTo>
                  <a:pt x="1165701" y="53498"/>
                </a:lnTo>
                <a:lnTo>
                  <a:pt x="1128738" y="24939"/>
                </a:lnTo>
                <a:lnTo>
                  <a:pt x="1085115" y="6525"/>
                </a:lnTo>
                <a:lnTo>
                  <a:pt x="1036574" y="0"/>
                </a:lnTo>
                <a:close/>
              </a:path>
              <a:path w="1560195" h="1095375">
                <a:moveTo>
                  <a:pt x="1219200" y="182499"/>
                </a:moveTo>
                <a:lnTo>
                  <a:pt x="1219743" y="182625"/>
                </a:lnTo>
                <a:lnTo>
                  <a:pt x="1219200" y="18249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5029200"/>
            <a:ext cx="1560195" cy="1095375"/>
          </a:xfrm>
          <a:custGeom>
            <a:avLst/>
            <a:gdLst/>
            <a:ahLst/>
            <a:cxnLst/>
            <a:rect l="l" t="t" r="r" b="b"/>
            <a:pathLst>
              <a:path w="1560195" h="1095375">
                <a:moveTo>
                  <a:pt x="0" y="182625"/>
                </a:moveTo>
                <a:lnTo>
                  <a:pt x="6521" y="134084"/>
                </a:lnTo>
                <a:lnTo>
                  <a:pt x="24925" y="90461"/>
                </a:lnTo>
                <a:lnTo>
                  <a:pt x="53471" y="53498"/>
                </a:lnTo>
                <a:lnTo>
                  <a:pt x="90420" y="24939"/>
                </a:lnTo>
                <a:lnTo>
                  <a:pt x="134030" y="6525"/>
                </a:lnTo>
                <a:lnTo>
                  <a:pt x="182562" y="0"/>
                </a:lnTo>
                <a:lnTo>
                  <a:pt x="711200" y="0"/>
                </a:lnTo>
                <a:lnTo>
                  <a:pt x="1016000" y="0"/>
                </a:lnTo>
                <a:lnTo>
                  <a:pt x="1036574" y="0"/>
                </a:lnTo>
                <a:lnTo>
                  <a:pt x="1085115" y="6525"/>
                </a:lnTo>
                <a:lnTo>
                  <a:pt x="1128738" y="24939"/>
                </a:lnTo>
                <a:lnTo>
                  <a:pt x="1165701" y="53498"/>
                </a:lnTo>
                <a:lnTo>
                  <a:pt x="1194260" y="90461"/>
                </a:lnTo>
                <a:lnTo>
                  <a:pt x="1212674" y="134084"/>
                </a:lnTo>
                <a:lnTo>
                  <a:pt x="1219200" y="182625"/>
                </a:lnTo>
                <a:lnTo>
                  <a:pt x="1559941" y="262128"/>
                </a:lnTo>
                <a:lnTo>
                  <a:pt x="1219200" y="456438"/>
                </a:lnTo>
                <a:lnTo>
                  <a:pt x="1219200" y="912812"/>
                </a:lnTo>
                <a:lnTo>
                  <a:pt x="1212674" y="961344"/>
                </a:lnTo>
                <a:lnTo>
                  <a:pt x="1194260" y="1004954"/>
                </a:lnTo>
                <a:lnTo>
                  <a:pt x="1165701" y="1041903"/>
                </a:lnTo>
                <a:lnTo>
                  <a:pt x="1128738" y="1070449"/>
                </a:lnTo>
                <a:lnTo>
                  <a:pt x="1085115" y="1088853"/>
                </a:lnTo>
                <a:lnTo>
                  <a:pt x="1036574" y="1095375"/>
                </a:lnTo>
                <a:lnTo>
                  <a:pt x="1016000" y="1095375"/>
                </a:lnTo>
                <a:lnTo>
                  <a:pt x="711200" y="1095375"/>
                </a:lnTo>
                <a:lnTo>
                  <a:pt x="182562" y="1095375"/>
                </a:lnTo>
                <a:lnTo>
                  <a:pt x="134030" y="1088853"/>
                </a:lnTo>
                <a:lnTo>
                  <a:pt x="90420" y="1070449"/>
                </a:lnTo>
                <a:lnTo>
                  <a:pt x="53471" y="1041903"/>
                </a:lnTo>
                <a:lnTo>
                  <a:pt x="24925" y="1004954"/>
                </a:lnTo>
                <a:lnTo>
                  <a:pt x="6521" y="961344"/>
                </a:lnTo>
                <a:lnTo>
                  <a:pt x="0" y="912812"/>
                </a:lnTo>
                <a:lnTo>
                  <a:pt x="0" y="456438"/>
                </a:lnTo>
                <a:lnTo>
                  <a:pt x="0" y="182499"/>
                </a:lnTo>
                <a:close/>
              </a:path>
            </a:pathLst>
          </a:custGeom>
          <a:ln w="25399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908" y="5139690"/>
            <a:ext cx="79883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Body  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ini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iali</a:t>
            </a:r>
            <a:r>
              <a:rPr sz="1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ed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  template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48607" y="2923593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38800" y="3352800"/>
            <a:ext cx="381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3810000"/>
            <a:ext cx="19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Favorite templates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Using a </a:t>
            </a: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sz="4000" spc="-60" dirty="0"/>
              <a:t>Template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Prompting for input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620645"/>
            <a:ext cx="6943725" cy="37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8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Using a </a:t>
            </a: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sz="4000" spc="-60" dirty="0"/>
              <a:t>Template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Completed message ready to send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3" y="2057400"/>
            <a:ext cx="6378493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696600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lang="en-US" sz="4000" spc="-60" dirty="0"/>
              <a:t>Attachments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 size must be managed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584006" cy="39850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3733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2007" y="3495869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3544076"/>
            <a:ext cx="762000" cy="3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696600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Message</a:t>
            </a:r>
            <a:r>
              <a:rPr sz="4000" spc="-70" dirty="0"/>
              <a:t> </a:t>
            </a:r>
            <a:r>
              <a:rPr lang="en-US" sz="4000" spc="-60" dirty="0"/>
              <a:t>Attachments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69551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Resize and crop pictures within RMS Express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4" y="2590800"/>
            <a:ext cx="6835732" cy="34064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056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543800" cy="43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Pending </a:t>
            </a:r>
            <a:r>
              <a:rPr sz="4000" spc="-10" dirty="0"/>
              <a:t>Message </a:t>
            </a:r>
            <a:r>
              <a:rPr sz="4000" spc="-5" dirty="0"/>
              <a:t>In</a:t>
            </a:r>
            <a:r>
              <a:rPr sz="4000" spc="-40" dirty="0"/>
              <a:t> </a:t>
            </a:r>
            <a:r>
              <a:rPr sz="4000" spc="-20" dirty="0"/>
              <a:t>Outbox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19800" y="914400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581403" y="533400"/>
                </a:moveTo>
                <a:lnTo>
                  <a:pt x="1295653" y="533400"/>
                </a:lnTo>
                <a:lnTo>
                  <a:pt x="0" y="1057275"/>
                </a:lnTo>
                <a:lnTo>
                  <a:pt x="1581403" y="533400"/>
                </a:lnTo>
                <a:close/>
              </a:path>
              <a:path w="2248534" h="1057275">
                <a:moveTo>
                  <a:pt x="2159254" y="0"/>
                </a:moveTo>
                <a:lnTo>
                  <a:pt x="1194053" y="0"/>
                </a:lnTo>
                <a:lnTo>
                  <a:pt x="1159428" y="6979"/>
                </a:lnTo>
                <a:lnTo>
                  <a:pt x="1131173" y="26019"/>
                </a:lnTo>
                <a:lnTo>
                  <a:pt x="1112133" y="54274"/>
                </a:lnTo>
                <a:lnTo>
                  <a:pt x="1105153" y="88900"/>
                </a:lnTo>
                <a:lnTo>
                  <a:pt x="1105153" y="444500"/>
                </a:lnTo>
                <a:lnTo>
                  <a:pt x="1112133" y="479125"/>
                </a:lnTo>
                <a:lnTo>
                  <a:pt x="1131173" y="507380"/>
                </a:lnTo>
                <a:lnTo>
                  <a:pt x="1159428" y="526420"/>
                </a:lnTo>
                <a:lnTo>
                  <a:pt x="1194053" y="533400"/>
                </a:lnTo>
                <a:lnTo>
                  <a:pt x="2159254" y="533400"/>
                </a:lnTo>
                <a:lnTo>
                  <a:pt x="2193879" y="526420"/>
                </a:lnTo>
                <a:lnTo>
                  <a:pt x="2222134" y="507380"/>
                </a:lnTo>
                <a:lnTo>
                  <a:pt x="2241174" y="479125"/>
                </a:lnTo>
                <a:lnTo>
                  <a:pt x="2248154" y="444500"/>
                </a:lnTo>
                <a:lnTo>
                  <a:pt x="2248154" y="88900"/>
                </a:lnTo>
                <a:lnTo>
                  <a:pt x="2241174" y="54274"/>
                </a:lnTo>
                <a:lnTo>
                  <a:pt x="2222134" y="26019"/>
                </a:lnTo>
                <a:lnTo>
                  <a:pt x="2193879" y="6979"/>
                </a:lnTo>
                <a:lnTo>
                  <a:pt x="2159254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914400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105153" y="88900"/>
                </a:moveTo>
                <a:lnTo>
                  <a:pt x="1112133" y="54274"/>
                </a:lnTo>
                <a:lnTo>
                  <a:pt x="1131173" y="26019"/>
                </a:lnTo>
                <a:lnTo>
                  <a:pt x="1159428" y="6979"/>
                </a:lnTo>
                <a:lnTo>
                  <a:pt x="1194053" y="0"/>
                </a:lnTo>
                <a:lnTo>
                  <a:pt x="1295653" y="0"/>
                </a:lnTo>
                <a:lnTo>
                  <a:pt x="1581403" y="0"/>
                </a:lnTo>
                <a:lnTo>
                  <a:pt x="2159254" y="0"/>
                </a:lnTo>
                <a:lnTo>
                  <a:pt x="2193879" y="6979"/>
                </a:lnTo>
                <a:lnTo>
                  <a:pt x="2222134" y="26019"/>
                </a:lnTo>
                <a:lnTo>
                  <a:pt x="2241174" y="54274"/>
                </a:lnTo>
                <a:lnTo>
                  <a:pt x="2248154" y="88900"/>
                </a:lnTo>
                <a:lnTo>
                  <a:pt x="2248154" y="311150"/>
                </a:lnTo>
                <a:lnTo>
                  <a:pt x="2248154" y="444500"/>
                </a:lnTo>
                <a:lnTo>
                  <a:pt x="2241174" y="479125"/>
                </a:lnTo>
                <a:lnTo>
                  <a:pt x="2222134" y="507380"/>
                </a:lnTo>
                <a:lnTo>
                  <a:pt x="2193879" y="526420"/>
                </a:lnTo>
                <a:lnTo>
                  <a:pt x="2159254" y="533400"/>
                </a:lnTo>
                <a:lnTo>
                  <a:pt x="1581403" y="533400"/>
                </a:lnTo>
                <a:lnTo>
                  <a:pt x="0" y="1057275"/>
                </a:lnTo>
                <a:lnTo>
                  <a:pt x="1295653" y="533400"/>
                </a:lnTo>
                <a:lnTo>
                  <a:pt x="1194053" y="533400"/>
                </a:lnTo>
                <a:lnTo>
                  <a:pt x="1159428" y="526420"/>
                </a:lnTo>
                <a:lnTo>
                  <a:pt x="1131173" y="507380"/>
                </a:lnTo>
                <a:lnTo>
                  <a:pt x="1112133" y="479125"/>
                </a:lnTo>
                <a:lnTo>
                  <a:pt x="1105153" y="444500"/>
                </a:lnTo>
                <a:lnTo>
                  <a:pt x="1105153" y="311150"/>
                </a:lnTo>
                <a:lnTo>
                  <a:pt x="1105153" y="889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600" y="956309"/>
            <a:ext cx="5956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Open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Ses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io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29718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r>
              <a:rPr lang="en-US" sz="4000" spc="-40" dirty="0"/>
              <a:t>offers for EMCOMM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5727"/>
            <a:ext cx="804735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Flexibility: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Internet-only (Telnet) direct connections to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link bridge to Internet e-mail.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Radio-only store and forward messaging.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Peer-to-peer connections between radio end-users.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Familiar and simple e-mail client interface.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Interoperability: Connect different types of systems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Bridge different radio capabilities (VHF/UHF/HF).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Seamless integration with Internet e-mail.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Geographical dispersion and redundancy for reliability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2075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spc="-15" dirty="0"/>
              <a:t>Reading </a:t>
            </a:r>
            <a:r>
              <a:rPr sz="4500" spc="-10" dirty="0"/>
              <a:t>Incoming</a:t>
            </a:r>
            <a:r>
              <a:rPr sz="4500" spc="-60" dirty="0"/>
              <a:t> </a:t>
            </a:r>
            <a:r>
              <a:rPr sz="4500" spc="-5" dirty="0"/>
              <a:t>Messages</a:t>
            </a:r>
            <a:endParaRPr sz="450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86675" cy="44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Notification </a:t>
            </a:r>
            <a:r>
              <a:rPr sz="4000" spc="-5" dirty="0"/>
              <a:t>of </a:t>
            </a:r>
            <a:r>
              <a:rPr sz="4000" spc="-25" dirty="0"/>
              <a:t>Read </a:t>
            </a:r>
            <a:r>
              <a:rPr sz="4000" spc="-10" dirty="0"/>
              <a:t>Acknowledgement</a:t>
            </a:r>
            <a:endParaRPr sz="400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519987" cy="43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Message </a:t>
            </a:r>
            <a:r>
              <a:rPr sz="3600" spc="-15" dirty="0"/>
              <a:t>Receipt</a:t>
            </a:r>
            <a:r>
              <a:rPr sz="3600" spc="-30" dirty="0"/>
              <a:t> </a:t>
            </a:r>
            <a:r>
              <a:rPr sz="3600" spc="-10" dirty="0"/>
              <a:t>Acknowledgements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72946"/>
            <a:ext cx="767715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Positive</a:t>
            </a:r>
            <a:r>
              <a:rPr sz="2600" spc="-1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acknowledgment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that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was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received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Information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about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filled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</a:t>
            </a:r>
            <a:r>
              <a:rPr sz="2600" spc="-40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automatically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657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RMS </a:t>
            </a:r>
            <a:r>
              <a:rPr sz="3600" spc="-10" dirty="0"/>
              <a:t>Express </a:t>
            </a:r>
            <a:r>
              <a:rPr sz="3600" spc="-5" dirty="0"/>
              <a:t>Message</a:t>
            </a:r>
            <a:r>
              <a:rPr sz="3600" spc="-75" dirty="0"/>
              <a:t> </a:t>
            </a:r>
            <a:r>
              <a:rPr sz="3600" spc="-20" dirty="0"/>
              <a:t>Review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320546"/>
            <a:ext cx="695198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Review pending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messages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before</a:t>
            </a:r>
            <a:r>
              <a:rPr sz="2600" spc="-2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downloading.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which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messages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4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download.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590800"/>
            <a:ext cx="7554849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923" y="4088891"/>
            <a:ext cx="1472183" cy="96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408" y="4032503"/>
            <a:ext cx="1039368" cy="113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474" y="4114800"/>
            <a:ext cx="1344752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474" y="4114800"/>
            <a:ext cx="1344930" cy="838200"/>
          </a:xfrm>
          <a:custGeom>
            <a:avLst/>
            <a:gdLst/>
            <a:ahLst/>
            <a:cxnLst/>
            <a:rect l="l" t="t" r="r" b="b"/>
            <a:pathLst>
              <a:path w="134493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577850" y="0"/>
                </a:lnTo>
                <a:lnTo>
                  <a:pt x="825500" y="0"/>
                </a:lnTo>
                <a:lnTo>
                  <a:pt x="850887" y="0"/>
                </a:lnTo>
                <a:lnTo>
                  <a:pt x="895048" y="7116"/>
                </a:lnTo>
                <a:lnTo>
                  <a:pt x="933401" y="26936"/>
                </a:lnTo>
                <a:lnTo>
                  <a:pt x="963644" y="57168"/>
                </a:lnTo>
                <a:lnTo>
                  <a:pt x="983477" y="95520"/>
                </a:lnTo>
                <a:lnTo>
                  <a:pt x="990600" y="139700"/>
                </a:lnTo>
                <a:lnTo>
                  <a:pt x="990600" y="488950"/>
                </a:lnTo>
                <a:lnTo>
                  <a:pt x="1344752" y="479425"/>
                </a:lnTo>
                <a:lnTo>
                  <a:pt x="990600" y="698500"/>
                </a:lnTo>
                <a:lnTo>
                  <a:pt x="983477" y="742630"/>
                </a:lnTo>
                <a:lnTo>
                  <a:pt x="963644" y="780976"/>
                </a:lnTo>
                <a:lnTo>
                  <a:pt x="933401" y="811227"/>
                </a:lnTo>
                <a:lnTo>
                  <a:pt x="895048" y="831071"/>
                </a:lnTo>
                <a:lnTo>
                  <a:pt x="850887" y="838200"/>
                </a:lnTo>
                <a:lnTo>
                  <a:pt x="825500" y="838200"/>
                </a:lnTo>
                <a:lnTo>
                  <a:pt x="577850" y="838200"/>
                </a:lnTo>
                <a:lnTo>
                  <a:pt x="139700" y="838200"/>
                </a:lnTo>
                <a:lnTo>
                  <a:pt x="95544" y="831071"/>
                </a:lnTo>
                <a:lnTo>
                  <a:pt x="57195" y="811227"/>
                </a:lnTo>
                <a:lnTo>
                  <a:pt x="26954" y="780976"/>
                </a:lnTo>
                <a:lnTo>
                  <a:pt x="7122" y="742630"/>
                </a:lnTo>
                <a:lnTo>
                  <a:pt x="0" y="698500"/>
                </a:lnTo>
                <a:lnTo>
                  <a:pt x="0" y="488950"/>
                </a:lnTo>
                <a:lnTo>
                  <a:pt x="0" y="139700"/>
                </a:lnTo>
                <a:close/>
              </a:path>
            </a:pathLst>
          </a:custGeom>
          <a:ln w="9525">
            <a:solidFill>
              <a:srgbClr val="51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9214" y="4096384"/>
            <a:ext cx="69151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too</a:t>
            </a:r>
            <a:r>
              <a:rPr sz="14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large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&amp; not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wanted</a:t>
            </a:r>
            <a:endParaRPr sz="1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HTML Forms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HTML forms are efficient and professional looking.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can be simple or very complex.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can look as good as any web site.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are easy to use.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Attractive forms are difficult to create unless you understand HTML, cascading style sheets and JavaScript.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team is building a library of forms.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 HTML/JavaScript programmers are needed!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HTML Form and Template Set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full form set has three components: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template that displays the form and generates the text message to be sent.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input form that solicits input from the user.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display form that formats and displays the information on the recipient’s computer.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Input from a form is encapsulated in a compact XML file attached to the message.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actual form HTML is not transmitted.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Input and display forms may be large, but the actual data transmitted is very compact.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Receiving station must have the display form installed.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Forms</a:t>
            </a:r>
            <a:br>
              <a:rPr lang="en-US" sz="4000" spc="-15" dirty="0"/>
            </a:br>
            <a:r>
              <a:rPr lang="en-US" sz="2800" spc="-15" dirty="0"/>
              <a:t>ICS form for data entry in browser</a:t>
            </a:r>
            <a:endParaRPr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5564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9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RMS Express Forms</a:t>
            </a:r>
            <a:br>
              <a:rPr lang="en-US" sz="4000" spc="-15" dirty="0"/>
            </a:br>
            <a:r>
              <a:rPr lang="en-US" sz="2800" spc="-15" dirty="0"/>
              <a:t>Completed form ready to send</a:t>
            </a:r>
            <a:endParaRPr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8373" y="2167377"/>
            <a:ext cx="7087254" cy="4309623"/>
            <a:chOff x="1028373" y="2167377"/>
            <a:chExt cx="7087254" cy="4309623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73" y="2167377"/>
              <a:ext cx="7087254" cy="430962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4953000" y="3657600"/>
              <a:ext cx="533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276600" y="4495800"/>
              <a:ext cx="533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771982" y="4315407"/>
              <a:ext cx="1790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Plain text version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3466718"/>
              <a:ext cx="2071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Captured data entry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641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Available RMS Express Forms (ICS)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205 V1.26 Incident Communications Radio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205A V1.4 Communications List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206 V2.1 Medical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213 V2.36 General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213RR V1.3 Resource Request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214 V2.2 Activity Log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 217A V1.6 Communications Resource Availability Worksheet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ICS forms are now available in one zip file: http://winlink.org/content/all_ics_forms_one_zip_file_v11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5" dirty="0"/>
              <a:t>Available RMS Express Forms (general)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HICS-ICS213 V2.6 General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IARU V1.17 Radiogram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ISNAP V1.0 Incident Snapshot for Counties / Tribal Nations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Hospital Bed Report (Marion County FL)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V1.1 Clay County FL ICS 213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V1.4 POD General Message Form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Bulletin Form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V1.5 Simple Message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V1.6ES Simple Message Spanish Version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V1.8 Float Plan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RMSE V2.0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Operator Check In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49478"/>
            <a:ext cx="86106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r>
              <a:rPr lang="en-US" sz="4000" spc="-40" dirty="0"/>
              <a:t>offers for EMCOMM </a:t>
            </a:r>
            <a:r>
              <a:rPr lang="en-US" spc="-40" dirty="0"/>
              <a:t>(more)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047355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Standard e-mail format with many features.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Binary file attachments (pictures,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pdf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spreadsheets).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Automatic message compression/decompression.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White listing used to prevent spam.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Time independence.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Ability to collect messages while unattended.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 operation at most power levels.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 limited by station-to-station propagation.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 logging, and ICS report generation.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Forms and template support.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Wide adoption by </a:t>
            </a:r>
            <a:r>
              <a:rPr lang="en-US" sz="26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EmComm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related agencies.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3812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br>
              <a:rPr lang="en-US" sz="4000" spc="-10" dirty="0"/>
            </a:br>
            <a:r>
              <a:rPr lang="en-US" sz="2800" spc="-10" dirty="0"/>
              <a:t>Sound Card Virtual TNC</a:t>
            </a:r>
            <a:endParaRPr sz="2800" dirty="0"/>
          </a:p>
        </p:txBody>
      </p:sp>
      <p:sp>
        <p:nvSpPr>
          <p:cNvPr id="5" name="Rectangle 4"/>
          <p:cNvSpPr/>
          <p:nvPr/>
        </p:nvSpPr>
        <p:spPr>
          <a:xfrm>
            <a:off x="1238397" y="1981200"/>
            <a:ext cx="2438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Make sure your Virtual TNC server TCP ports do not conflict with the RMS Express forms server port.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02973"/>
            <a:ext cx="3391194" cy="20499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59892"/>
            <a:ext cx="3139712" cy="40084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95600" y="4523793"/>
            <a:ext cx="27432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08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45" dirty="0"/>
              <a:t>Peer-To-Peer </a:t>
            </a:r>
            <a:r>
              <a:rPr sz="3600" spc="-5" dirty="0"/>
              <a:t>Radio-Only</a:t>
            </a:r>
            <a:r>
              <a:rPr sz="3600" spc="-40" dirty="0"/>
              <a:t> </a:t>
            </a:r>
            <a:r>
              <a:rPr sz="3600" spc="-15" dirty="0"/>
              <a:t>Operation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549146"/>
            <a:ext cx="8293734" cy="204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Peer-to-peer: direct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connection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</a:t>
            </a:r>
            <a:r>
              <a:rPr sz="2600" spc="-45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end-users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used,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communication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Only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two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client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stations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are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involved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100%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error-free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transmission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4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attachments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14" y="3876675"/>
            <a:ext cx="6456986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6150"/>
            <a:ext cx="7422523" cy="45266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P2P </a:t>
            </a:r>
            <a:r>
              <a:rPr lang="en-US" sz="4500" spc="-5" dirty="0"/>
              <a:t>Message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Set to P2P, addressed to receiving station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6531" y="2496162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38400" y="2895600"/>
            <a:ext cx="2209800" cy="1327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39624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be addressed to P2P partner</a:t>
            </a:r>
          </a:p>
        </p:txBody>
      </p:sp>
    </p:spTree>
    <p:extLst>
      <p:ext uri="{BB962C8B-B14F-4D97-AF65-F5344CB8AC3E}">
        <p14:creationId xmlns:p14="http://schemas.microsoft.com/office/powerpoint/2010/main" val="1182986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Packet</a:t>
            </a:r>
            <a:r>
              <a:rPr sz="4500" dirty="0"/>
              <a:t> </a:t>
            </a:r>
            <a:r>
              <a:rPr lang="en-US" sz="4500" dirty="0"/>
              <a:t>P2P </a:t>
            </a:r>
            <a:r>
              <a:rPr sz="4500" spc="-5" dirty="0"/>
              <a:t>Session</a:t>
            </a:r>
            <a:r>
              <a:rPr sz="4500" spc="-75" dirty="0"/>
              <a:t> </a:t>
            </a:r>
            <a:r>
              <a:rPr sz="4500" spc="-5" dirty="0"/>
              <a:t>Log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981200"/>
            <a:ext cx="7439025" cy="46476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15000" y="21336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20614" y="415367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0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Local Packet Gateway Stations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06205"/>
            <a:ext cx="7010400" cy="47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3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Local Packet Gateway Stations, nodes and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Times New Roman"/>
              </a:rPr>
              <a:t>digipeaters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1" y="1981200"/>
            <a:ext cx="6652837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8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Times New Roman"/>
              </a:rPr>
              <a:t>Digipeaters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 and Nodes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91" y="2743200"/>
            <a:ext cx="5646909" cy="2522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1" y="2209800"/>
            <a:ext cx="2590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DA79"/>
              </a:buClr>
              <a:buSzPct val="94230"/>
              <a:buFontTx/>
              <a:buNone/>
              <a:tabLst>
                <a:tab pos="287020" algn="l"/>
              </a:tabLst>
              <a:defRPr/>
            </a:pPr>
            <a:r>
              <a:rPr kumimoji="0" lang="en-US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Digipeaters</a:t>
            </a:r>
            <a:r>
              <a:rPr kumimoji="0" lang="en-US" sz="1800" b="0" i="0" u="none" strike="noStrike" kern="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 can be used to extend the line-of-sight path to a Gateway or P2P partner. Any station can function as a </a:t>
            </a:r>
            <a:r>
              <a:rPr kumimoji="0" lang="en-US" sz="1800" b="0" i="0" u="none" strike="noStrike" kern="0" cap="none" spc="-1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digi</a:t>
            </a:r>
            <a:r>
              <a:rPr kumimoji="0" lang="en-US" sz="1800" b="0" i="0" u="none" strike="noStrike" kern="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 if properly configured. Lower level sites are actually better than mountain top sites. Each hop through a </a:t>
            </a:r>
            <a:r>
              <a:rPr kumimoji="0" lang="en-US" sz="1800" b="0" i="0" u="none" strike="noStrike" kern="0" cap="none" spc="-1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digi</a:t>
            </a:r>
            <a:r>
              <a:rPr kumimoji="0" lang="en-US" sz="1800" b="0" i="0" u="none" strike="noStrike" kern="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 decreases performance, multiple hops can slow transfer speeds considerably. </a:t>
            </a:r>
            <a:endParaRPr kumimoji="0" lang="en-US" sz="18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onstantia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142862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69050" y="3142862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Times New Roman"/>
              </a:rPr>
              <a:t>Digipeaters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 and Nodes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2209800"/>
            <a:ext cx="25907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DA79"/>
              </a:buClr>
              <a:buSzPct val="94230"/>
              <a:buFontTx/>
              <a:buNone/>
              <a:tabLst>
                <a:tab pos="287020" algn="l"/>
              </a:tabLst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Complex connections through Nodes can be created using connection scripts. Scripts</a:t>
            </a:r>
            <a:r>
              <a:rPr kumimoji="0" lang="en-US" sz="1800" b="0" i="0" u="none" strike="noStrike" kern="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onstantia"/>
              </a:rPr>
              <a:t> issue commands and wait for the appropriate response. Nodes provide better performance over multi-hop paths, but there is still a significant performance penalty.</a:t>
            </a:r>
            <a:endParaRPr kumimoji="0" lang="en-US" sz="18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onstantia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5121084" cy="237002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86200"/>
            <a:ext cx="3292125" cy="21795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4196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37685" y="2465202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4439787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Scripts can be simple or very complex. Detailed knowledge of the network is required.</a:t>
            </a:r>
          </a:p>
        </p:txBody>
      </p:sp>
    </p:spTree>
    <p:extLst>
      <p:ext uri="{BB962C8B-B14F-4D97-AF65-F5344CB8AC3E}">
        <p14:creationId xmlns:p14="http://schemas.microsoft.com/office/powerpoint/2010/main" val="1266982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Times New Roman"/>
              </a:rPr>
              <a:t>Digipeaters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 and Nodes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3161" y="1905000"/>
            <a:ext cx="8143875" cy="4638675"/>
            <a:chOff x="463161" y="1905000"/>
            <a:chExt cx="8143875" cy="4638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61" y="1905000"/>
              <a:ext cx="8143875" cy="4638675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3048000" y="3581400"/>
              <a:ext cx="609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200400" y="4419600"/>
              <a:ext cx="609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590800" y="5715000"/>
              <a:ext cx="609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1373" y="3410338"/>
              <a:ext cx="321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Waiting for the correct response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1" y="40874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are expected errors parsing for the correct response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9947" y="5390369"/>
              <a:ext cx="317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End of script, the connection now continues normally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69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Using the Local Network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Times New Roman"/>
              </a:rPr>
              <a:t>Digipeaters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 and Nodes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02945" y="2285524"/>
            <a:ext cx="745045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Using nodes and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digis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has a significant impact on throughput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 a good knowledge of available resources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May require adjustment of packet parameters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 aware of the “hidden terminal” issue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Full duplex digital repeaters are a better solution 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There is only 1 available, in Snohomish</a:t>
            </a:r>
          </a:p>
          <a:p>
            <a:pPr marL="287020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 cannot run voice and data on the same band at the same time from the same location. We need to have voice and data on different bands.</a:t>
            </a:r>
          </a:p>
        </p:txBody>
      </p:sp>
    </p:spTree>
    <p:extLst>
      <p:ext uri="{BB962C8B-B14F-4D97-AF65-F5344CB8AC3E}">
        <p14:creationId xmlns:p14="http://schemas.microsoft.com/office/powerpoint/2010/main" val="210591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5" dirty="0"/>
              <a:t>Connection</a:t>
            </a:r>
            <a:r>
              <a:rPr sz="3600" spc="-130" dirty="0"/>
              <a:t> </a:t>
            </a:r>
            <a:r>
              <a:rPr sz="3600" dirty="0"/>
              <a:t>Modes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73961"/>
            <a:ext cx="8058784" cy="548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Telnet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Non-radio connection through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Internet.</a:t>
            </a:r>
            <a:r>
              <a:rPr lang="en-US" sz="24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endParaRPr lang="en-US" sz="2400" u="sng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lang="en-US" sz="2400" u="sng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trainin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(no radio equipment required)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</a:t>
            </a:r>
            <a:r>
              <a:rPr lang="en-US" sz="24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if</a:t>
            </a:r>
            <a:r>
              <a:rPr lang="en-US" sz="24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</a:t>
            </a:r>
            <a:r>
              <a:rPr lang="en-US" sz="24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network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busy.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VHF/UHF</a:t>
            </a:r>
            <a:r>
              <a:rPr lang="en-US" sz="2400" b="1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(local LOS propagation)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4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9600 </a:t>
            </a: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reliable, </a:t>
            </a:r>
            <a:r>
              <a:rPr lang="en-US" sz="2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range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limited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200" spc="-1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$400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>
              <a:lnSpc>
                <a:spcPct val="100000"/>
              </a:lnSpc>
            </a:pP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</a:t>
            </a:r>
            <a:r>
              <a:rPr lang="en-US" sz="2200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Kantronics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SCS</a:t>
            </a:r>
            <a:r>
              <a:rPr lang="en-US" sz="2200" spc="-2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Tracker).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 marR="1080770" lvl="1" indent="-247015">
              <a:lnSpc>
                <a:spcPct val="100000"/>
              </a:lnSpc>
              <a:spcBef>
                <a:spcPts val="52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1200 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Slower,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can use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</a:t>
            </a:r>
            <a:r>
              <a:rPr lang="en-US" sz="22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Byonics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TinyTrak-4, TNC-X, or soundcard</a:t>
            </a:r>
            <a:r>
              <a:rPr lang="en-US" sz="22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modems.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 </a:t>
            </a:r>
            <a:r>
              <a:rPr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“Poor</a:t>
            </a:r>
            <a:r>
              <a:rPr sz="24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man’s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”.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</a:t>
            </a:r>
            <a:r>
              <a:rPr sz="24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r>
              <a:rPr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  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Pactor,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operates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card</a:t>
            </a:r>
            <a:r>
              <a:rPr sz="2400" spc="-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device 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($100)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s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peed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 Pactor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4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3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marR="473709" indent="-274320"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lang="en-US" sz="2400" b="1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1,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2, 3</a:t>
            </a:r>
            <a:r>
              <a:rPr lang="en-US" sz="2400" b="1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4</a:t>
            </a:r>
            <a:r>
              <a:rPr lang="en-US" sz="2400" b="1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</a:t>
            </a:r>
            <a:r>
              <a:rPr lang="en-US" sz="24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</a:t>
            </a:r>
            <a:r>
              <a:rPr lang="en-US" sz="24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expensive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</a:t>
            </a:r>
            <a:r>
              <a:rPr lang="en-US" sz="24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($1500+).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endParaRPr sz="24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86317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4709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Winlink Radio-Only</a:t>
            </a:r>
            <a:r>
              <a:rPr sz="4000" spc="-60" dirty="0"/>
              <a:t> </a:t>
            </a:r>
            <a:r>
              <a:rPr sz="4000" spc="-15" dirty="0"/>
              <a:t>Network</a:t>
            </a:r>
            <a:br>
              <a:rPr lang="en-US" sz="4000" spc="-15" dirty="0"/>
            </a:br>
            <a:r>
              <a:rPr lang="en-US" sz="2800" spc="-15" dirty="0"/>
              <a:t>Local networks connected by HF, regional or long distance</a:t>
            </a:r>
            <a:endParaRPr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968500"/>
            <a:ext cx="7632700" cy="3898900"/>
            <a:chOff x="762000" y="1968500"/>
            <a:chExt cx="7632700" cy="3898900"/>
          </a:xfrm>
        </p:grpSpPr>
        <p:sp>
          <p:nvSpPr>
            <p:cNvPr id="3" name="object 3"/>
            <p:cNvSpPr/>
            <p:nvPr/>
          </p:nvSpPr>
          <p:spPr>
            <a:xfrm>
              <a:off x="762000" y="1968500"/>
              <a:ext cx="7632700" cy="3898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7069" y="5086738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5800" y="2819400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7393" y="5003046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Users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4831" y="2819400"/>
              <a:ext cx="1633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Geographically</a:t>
              </a:r>
            </a:p>
            <a:p>
              <a:r>
                <a:rPr lang="en-US" dirty="0"/>
                <a:t>Separated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206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Catalog </a:t>
            </a:r>
            <a:r>
              <a:rPr sz="4000" spc="-20" dirty="0"/>
              <a:t>Information</a:t>
            </a:r>
            <a:r>
              <a:rPr sz="4000" spc="-10" dirty="0"/>
              <a:t> </a:t>
            </a:r>
            <a:r>
              <a:rPr sz="4000" spc="-20" dirty="0"/>
              <a:t>Requests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01927"/>
            <a:ext cx="7450455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“Winlink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Catalog Request”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feature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</a:t>
            </a:r>
            <a:r>
              <a:rPr sz="2600" spc="-3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2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request:</a:t>
            </a:r>
            <a:endParaRPr sz="26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Weather</a:t>
            </a:r>
            <a:r>
              <a:rPr sz="24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maps</a:t>
            </a:r>
            <a:r>
              <a:rPr sz="24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4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most</a:t>
            </a:r>
            <a:r>
              <a:rPr sz="24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areas</a:t>
            </a:r>
            <a:r>
              <a:rPr sz="24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world</a:t>
            </a:r>
            <a:r>
              <a:rPr lang="en-US" sz="2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Weather</a:t>
            </a:r>
            <a:r>
              <a:rPr sz="24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forecasts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3333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Maritime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 nets and</a:t>
            </a:r>
            <a:r>
              <a:rPr sz="2400" spc="-2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frequencies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3333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Satellite</a:t>
            </a:r>
            <a:r>
              <a:rPr sz="24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images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Location of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closest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30</a:t>
            </a:r>
            <a:r>
              <a:rPr sz="2400" spc="-2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stations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ARRL 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Newsletter, e-letter,</a:t>
            </a:r>
            <a:r>
              <a:rPr sz="2400" spc="-1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etc.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Misc.</a:t>
            </a:r>
            <a:r>
              <a:rPr sz="24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bulletins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RMS </a:t>
            </a:r>
            <a:r>
              <a:rPr spc="-10" dirty="0"/>
              <a:t>Express </a:t>
            </a:r>
            <a:r>
              <a:rPr dirty="0"/>
              <a:t>Query</a:t>
            </a:r>
            <a:r>
              <a:rPr spc="-80" dirty="0"/>
              <a:t> </a:t>
            </a:r>
            <a:r>
              <a:rPr spc="-10" dirty="0"/>
              <a:t>Catalog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00200"/>
            <a:ext cx="85344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8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Weather </a:t>
            </a:r>
            <a:r>
              <a:rPr dirty="0"/>
              <a:t>Map </a:t>
            </a:r>
            <a:r>
              <a:rPr spc="-5" dirty="0"/>
              <a:t>Image </a:t>
            </a:r>
            <a:r>
              <a:rPr spc="-10" dirty="0"/>
              <a:t>Returned </a:t>
            </a:r>
            <a:r>
              <a:rPr spc="-35" dirty="0"/>
              <a:t>for</a:t>
            </a:r>
            <a:r>
              <a:rPr spc="-25" dirty="0"/>
              <a:t> </a:t>
            </a:r>
            <a:r>
              <a:rPr spc="-15" dirty="0"/>
              <a:t>Request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2057400"/>
            <a:ext cx="6019800" cy="401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Winlink </a:t>
            </a:r>
            <a:r>
              <a:rPr sz="4000" spc="-20" dirty="0"/>
              <a:t>Position</a:t>
            </a:r>
            <a:r>
              <a:rPr sz="4000" spc="-45" dirty="0"/>
              <a:t> </a:t>
            </a:r>
            <a:r>
              <a:rPr sz="4000" spc="-15" dirty="0"/>
              <a:t>Reports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921383"/>
            <a:ext cx="7776209" cy="409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</a:t>
            </a:r>
            <a:r>
              <a:rPr sz="26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position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reports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system.</a:t>
            </a:r>
            <a:endParaRPr sz="26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9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Coordinates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sent via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connected</a:t>
            </a:r>
            <a:r>
              <a:rPr sz="2400" spc="-3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GPS.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8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Otherwise, </a:t>
            </a:r>
            <a:r>
              <a:rPr sz="2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your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position </a:t>
            </a:r>
            <a:r>
              <a:rPr sz="2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</a:t>
            </a:r>
            <a:r>
              <a:rPr sz="2400" spc="-43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entered </a:t>
            </a:r>
            <a:r>
              <a:rPr sz="24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manually.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Position Reports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are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sent</a:t>
            </a:r>
            <a:r>
              <a:rPr sz="2600" spc="-4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to:</a:t>
            </a:r>
            <a:endParaRPr sz="26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95"/>
              </a:spcBef>
              <a:buClr>
                <a:srgbClr val="717BA2"/>
              </a:buClr>
              <a:buSzPct val="83333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Winlink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</a:t>
            </a:r>
            <a:r>
              <a:rPr sz="2400" spc="-1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map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8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2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ShipTrak</a:t>
            </a:r>
            <a:r>
              <a:rPr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maps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717BA2"/>
              </a:buClr>
              <a:buSzPct val="83333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APRS</a:t>
            </a:r>
            <a:r>
              <a:rPr sz="24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maps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85"/>
              </a:spcBef>
              <a:buClr>
                <a:srgbClr val="717BA2"/>
              </a:buClr>
              <a:buSzPct val="85416"/>
              <a:buFont typeface="Wingdings" pitchFamily="2" charset="2"/>
              <a:buChar char="§"/>
              <a:tabLst>
                <a:tab pos="653415" algn="l"/>
              </a:tabLst>
            </a:pPr>
            <a:r>
              <a:rPr sz="2400" spc="-3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YotReps</a:t>
            </a:r>
            <a:r>
              <a:rPr sz="24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maps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marR="1097280" indent="-274320">
              <a:lnSpc>
                <a:spcPts val="2810"/>
              </a:lnSpc>
              <a:spcBef>
                <a:spcPts val="65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Extremely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valuable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pinpointing</a:t>
            </a:r>
            <a:r>
              <a:rPr sz="2600" spc="-3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locations, 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especially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maritime</a:t>
            </a:r>
            <a:r>
              <a:rPr sz="2600" spc="-3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operation.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/>
              <a:t>Posting </a:t>
            </a:r>
            <a:r>
              <a:rPr sz="4000" spc="-5" dirty="0"/>
              <a:t>a </a:t>
            </a:r>
            <a:r>
              <a:rPr sz="4000" spc="-20" dirty="0"/>
              <a:t>Position</a:t>
            </a:r>
            <a:r>
              <a:rPr sz="4000" spc="-15" dirty="0"/>
              <a:t> Report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514600" y="2057412"/>
            <a:ext cx="4343400" cy="439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391" y="2793492"/>
            <a:ext cx="2993135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31" y="3002279"/>
            <a:ext cx="1594104" cy="1147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2819400"/>
            <a:ext cx="2865374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2819400"/>
            <a:ext cx="2865755" cy="1371600"/>
          </a:xfrm>
          <a:custGeom>
            <a:avLst/>
            <a:gdLst/>
            <a:ahLst/>
            <a:cxnLst/>
            <a:rect l="l" t="t" r="r" b="b"/>
            <a:pathLst>
              <a:path w="2865754" h="1371600">
                <a:moveTo>
                  <a:pt x="0" y="0"/>
                </a:moveTo>
                <a:lnTo>
                  <a:pt x="889000" y="0"/>
                </a:lnTo>
                <a:lnTo>
                  <a:pt x="1270000" y="0"/>
                </a:lnTo>
                <a:lnTo>
                  <a:pt x="1524000" y="0"/>
                </a:lnTo>
                <a:lnTo>
                  <a:pt x="1524000" y="228600"/>
                </a:lnTo>
                <a:lnTo>
                  <a:pt x="2865374" y="233679"/>
                </a:lnTo>
                <a:lnTo>
                  <a:pt x="1524000" y="571500"/>
                </a:lnTo>
                <a:lnTo>
                  <a:pt x="1524000" y="1371600"/>
                </a:lnTo>
                <a:lnTo>
                  <a:pt x="1270000" y="1371600"/>
                </a:lnTo>
                <a:lnTo>
                  <a:pt x="889000" y="1371600"/>
                </a:lnTo>
                <a:lnTo>
                  <a:pt x="0" y="1371600"/>
                </a:lnTo>
                <a:lnTo>
                  <a:pt x="0" y="5715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1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542" y="3079369"/>
            <a:ext cx="118110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18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 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connected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GPS</a:t>
            </a:r>
            <a:r>
              <a:rPr sz="18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unit.</a:t>
            </a:r>
            <a:endParaRPr sz="1800" dirty="0">
              <a:latin typeface="Calibri" pitchFamily="34" charset="0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391" y="4393691"/>
            <a:ext cx="2532888" cy="2109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4358640"/>
            <a:ext cx="1677924" cy="2244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4419600"/>
            <a:ext cx="2404745" cy="198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4419600"/>
            <a:ext cx="2404745" cy="1981200"/>
          </a:xfrm>
          <a:custGeom>
            <a:avLst/>
            <a:gdLst/>
            <a:ahLst/>
            <a:cxnLst/>
            <a:rect l="l" t="t" r="r" b="b"/>
            <a:pathLst>
              <a:path w="2404745" h="1981200">
                <a:moveTo>
                  <a:pt x="0" y="0"/>
                </a:moveTo>
                <a:lnTo>
                  <a:pt x="889000" y="0"/>
                </a:lnTo>
                <a:lnTo>
                  <a:pt x="1270000" y="0"/>
                </a:lnTo>
                <a:lnTo>
                  <a:pt x="1524000" y="0"/>
                </a:lnTo>
                <a:lnTo>
                  <a:pt x="1524000" y="1155700"/>
                </a:lnTo>
                <a:lnTo>
                  <a:pt x="2404745" y="1580400"/>
                </a:lnTo>
                <a:lnTo>
                  <a:pt x="1524000" y="1651000"/>
                </a:lnTo>
                <a:lnTo>
                  <a:pt x="1524000" y="1981200"/>
                </a:lnTo>
                <a:lnTo>
                  <a:pt x="1270000" y="1981200"/>
                </a:lnTo>
                <a:lnTo>
                  <a:pt x="889000" y="1981200"/>
                </a:lnTo>
                <a:lnTo>
                  <a:pt x="0" y="1981200"/>
                </a:lnTo>
                <a:lnTo>
                  <a:pt x="0" y="1651000"/>
                </a:lnTo>
                <a:lnTo>
                  <a:pt x="0" y="1155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1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7613" y="4436109"/>
            <a:ext cx="1259840" cy="194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WX</a:t>
            </a:r>
            <a:endParaRPr sz="1800" dirty="0">
              <a:latin typeface="Calibri" pitchFamily="34" charset="0"/>
              <a:cs typeface="Constanti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assistance</a:t>
            </a:r>
            <a:r>
              <a:rPr sz="18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NWS  </a:t>
            </a:r>
            <a:r>
              <a:rPr sz="18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Voluntary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Marine  O</a:t>
            </a:r>
            <a:r>
              <a:rPr sz="18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</a:t>
            </a:r>
            <a:r>
              <a:rPr sz="1800" spc="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ati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 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Program.</a:t>
            </a:r>
            <a:endParaRPr sz="1800" dirty="0">
              <a:latin typeface="Calibri" pitchFamily="34" charset="0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0844" y="4012691"/>
            <a:ext cx="2531363" cy="1572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4283" y="3947159"/>
            <a:ext cx="1752600" cy="1696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5486" y="4038600"/>
            <a:ext cx="2402713" cy="14443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5486" y="4038600"/>
            <a:ext cx="2402840" cy="1444625"/>
          </a:xfrm>
          <a:custGeom>
            <a:avLst/>
            <a:gdLst/>
            <a:ahLst/>
            <a:cxnLst/>
            <a:rect l="l" t="t" r="r" b="b"/>
            <a:pathLst>
              <a:path w="2402840" h="1444625">
                <a:moveTo>
                  <a:pt x="878713" y="0"/>
                </a:moveTo>
                <a:lnTo>
                  <a:pt x="1132713" y="0"/>
                </a:lnTo>
                <a:lnTo>
                  <a:pt x="1513713" y="0"/>
                </a:lnTo>
                <a:lnTo>
                  <a:pt x="2402713" y="0"/>
                </a:lnTo>
                <a:lnTo>
                  <a:pt x="2402713" y="800100"/>
                </a:lnTo>
                <a:lnTo>
                  <a:pt x="2402713" y="1143000"/>
                </a:lnTo>
                <a:lnTo>
                  <a:pt x="2402713" y="1371600"/>
                </a:lnTo>
                <a:lnTo>
                  <a:pt x="1513713" y="1371600"/>
                </a:lnTo>
                <a:lnTo>
                  <a:pt x="1132713" y="1371600"/>
                </a:lnTo>
                <a:lnTo>
                  <a:pt x="878713" y="1371600"/>
                </a:lnTo>
                <a:lnTo>
                  <a:pt x="878713" y="1143000"/>
                </a:lnTo>
                <a:lnTo>
                  <a:pt x="0" y="1444371"/>
                </a:lnTo>
                <a:lnTo>
                  <a:pt x="878713" y="800100"/>
                </a:lnTo>
                <a:lnTo>
                  <a:pt x="878713" y="0"/>
                </a:lnTo>
                <a:close/>
              </a:path>
            </a:pathLst>
          </a:custGeom>
          <a:ln w="9525">
            <a:solidFill>
              <a:srgbClr val="51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29957" y="4024248"/>
            <a:ext cx="1337945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Useful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  </a:t>
            </a:r>
            <a:r>
              <a:rPr sz="18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tracking</a:t>
            </a:r>
            <a:r>
              <a:rPr sz="18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e-mailed  disaster  assessments.</a:t>
            </a:r>
            <a:endParaRPr sz="18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Winlink.org Real-time </a:t>
            </a:r>
            <a:r>
              <a:rPr spc="-15" dirty="0"/>
              <a:t>Position </a:t>
            </a:r>
            <a:r>
              <a:rPr spc="-10" dirty="0"/>
              <a:t>Report</a:t>
            </a:r>
            <a:r>
              <a:rPr spc="80" dirty="0"/>
              <a:t> </a:t>
            </a:r>
            <a:r>
              <a:rPr spc="-25" dirty="0"/>
              <a:t>Page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676400"/>
            <a:ext cx="5638800" cy="466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RMSMessageLog </a:t>
            </a:r>
            <a:r>
              <a:rPr dirty="0"/>
              <a:t>ICS-309</a:t>
            </a:r>
            <a:r>
              <a:rPr spc="-35" dirty="0"/>
              <a:t> </a:t>
            </a:r>
            <a:r>
              <a:rPr spc="-15" dirty="0"/>
              <a:t>Generator</a:t>
            </a:r>
          </a:p>
        </p:txBody>
      </p:sp>
      <p:sp>
        <p:nvSpPr>
          <p:cNvPr id="3" name="object 3"/>
          <p:cNvSpPr/>
          <p:nvPr/>
        </p:nvSpPr>
        <p:spPr>
          <a:xfrm>
            <a:off x="2457957" y="1447800"/>
            <a:ext cx="6381242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67200"/>
            <a:ext cx="2054225" cy="1219200"/>
          </a:xfrm>
          <a:custGeom>
            <a:avLst/>
            <a:gdLst/>
            <a:ahLst/>
            <a:cxnLst/>
            <a:rect l="l" t="t" r="r" b="b"/>
            <a:pathLst>
              <a:path w="2054225" h="1219200">
                <a:moveTo>
                  <a:pt x="1168400" y="0"/>
                </a:moveTo>
                <a:lnTo>
                  <a:pt x="203200" y="0"/>
                </a:lnTo>
                <a:lnTo>
                  <a:pt x="156610" y="5364"/>
                </a:lnTo>
                <a:lnTo>
                  <a:pt x="113840" y="20645"/>
                </a:lnTo>
                <a:lnTo>
                  <a:pt x="76111" y="44626"/>
                </a:lnTo>
                <a:lnTo>
                  <a:pt x="44642" y="76090"/>
                </a:lnTo>
                <a:lnTo>
                  <a:pt x="20654" y="113818"/>
                </a:lnTo>
                <a:lnTo>
                  <a:pt x="5367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7" y="1062605"/>
                </a:lnTo>
                <a:lnTo>
                  <a:pt x="20654" y="1105381"/>
                </a:lnTo>
                <a:lnTo>
                  <a:pt x="44642" y="1143109"/>
                </a:lnTo>
                <a:lnTo>
                  <a:pt x="76111" y="1174573"/>
                </a:lnTo>
                <a:lnTo>
                  <a:pt x="113840" y="1198554"/>
                </a:lnTo>
                <a:lnTo>
                  <a:pt x="156610" y="1213835"/>
                </a:lnTo>
                <a:lnTo>
                  <a:pt x="203200" y="1219200"/>
                </a:lnTo>
                <a:lnTo>
                  <a:pt x="1168400" y="1219200"/>
                </a:lnTo>
                <a:lnTo>
                  <a:pt x="1215005" y="1213835"/>
                </a:lnTo>
                <a:lnTo>
                  <a:pt x="1257781" y="1198554"/>
                </a:lnTo>
                <a:lnTo>
                  <a:pt x="1295509" y="1174573"/>
                </a:lnTo>
                <a:lnTo>
                  <a:pt x="1326973" y="1143109"/>
                </a:lnTo>
                <a:lnTo>
                  <a:pt x="1350954" y="1105381"/>
                </a:lnTo>
                <a:lnTo>
                  <a:pt x="1366235" y="1062605"/>
                </a:lnTo>
                <a:lnTo>
                  <a:pt x="1371600" y="1016000"/>
                </a:lnTo>
                <a:lnTo>
                  <a:pt x="1371600" y="508000"/>
                </a:lnTo>
                <a:lnTo>
                  <a:pt x="1898215" y="508000"/>
                </a:lnTo>
                <a:lnTo>
                  <a:pt x="1371600" y="203200"/>
                </a:lnTo>
                <a:lnTo>
                  <a:pt x="1366235" y="156594"/>
                </a:lnTo>
                <a:lnTo>
                  <a:pt x="1350954" y="113818"/>
                </a:lnTo>
                <a:lnTo>
                  <a:pt x="1326973" y="76090"/>
                </a:lnTo>
                <a:lnTo>
                  <a:pt x="1295509" y="44626"/>
                </a:lnTo>
                <a:lnTo>
                  <a:pt x="1257781" y="20645"/>
                </a:lnTo>
                <a:lnTo>
                  <a:pt x="1215005" y="5364"/>
                </a:lnTo>
                <a:lnTo>
                  <a:pt x="1168400" y="0"/>
                </a:lnTo>
                <a:close/>
              </a:path>
              <a:path w="2054225" h="1219200">
                <a:moveTo>
                  <a:pt x="1898215" y="508000"/>
                </a:moveTo>
                <a:lnTo>
                  <a:pt x="1371600" y="508000"/>
                </a:lnTo>
                <a:lnTo>
                  <a:pt x="2054225" y="598297"/>
                </a:lnTo>
                <a:lnTo>
                  <a:pt x="1898215" y="5080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4267200"/>
            <a:ext cx="2054225" cy="1219200"/>
          </a:xfrm>
          <a:custGeom>
            <a:avLst/>
            <a:gdLst/>
            <a:ahLst/>
            <a:cxnLst/>
            <a:rect l="l" t="t" r="r" b="b"/>
            <a:pathLst>
              <a:path w="2054225" h="1219200">
                <a:moveTo>
                  <a:pt x="0" y="203200"/>
                </a:moveTo>
                <a:lnTo>
                  <a:pt x="5367" y="156594"/>
                </a:lnTo>
                <a:lnTo>
                  <a:pt x="20654" y="113818"/>
                </a:lnTo>
                <a:lnTo>
                  <a:pt x="44642" y="76090"/>
                </a:lnTo>
                <a:lnTo>
                  <a:pt x="76111" y="44626"/>
                </a:lnTo>
                <a:lnTo>
                  <a:pt x="113840" y="20645"/>
                </a:lnTo>
                <a:lnTo>
                  <a:pt x="156610" y="5364"/>
                </a:lnTo>
                <a:lnTo>
                  <a:pt x="203200" y="0"/>
                </a:lnTo>
                <a:lnTo>
                  <a:pt x="800100" y="0"/>
                </a:lnTo>
                <a:lnTo>
                  <a:pt x="1143000" y="0"/>
                </a:lnTo>
                <a:lnTo>
                  <a:pt x="1168400" y="0"/>
                </a:lnTo>
                <a:lnTo>
                  <a:pt x="1215005" y="5364"/>
                </a:lnTo>
                <a:lnTo>
                  <a:pt x="1257781" y="20645"/>
                </a:lnTo>
                <a:lnTo>
                  <a:pt x="1295509" y="44626"/>
                </a:lnTo>
                <a:lnTo>
                  <a:pt x="1326973" y="76090"/>
                </a:lnTo>
                <a:lnTo>
                  <a:pt x="1350954" y="113818"/>
                </a:lnTo>
                <a:lnTo>
                  <a:pt x="1366235" y="156594"/>
                </a:lnTo>
                <a:lnTo>
                  <a:pt x="1371600" y="203200"/>
                </a:lnTo>
                <a:lnTo>
                  <a:pt x="2054225" y="598297"/>
                </a:lnTo>
                <a:lnTo>
                  <a:pt x="1371600" y="508000"/>
                </a:lnTo>
                <a:lnTo>
                  <a:pt x="1371600" y="1016000"/>
                </a:lnTo>
                <a:lnTo>
                  <a:pt x="1366235" y="1062605"/>
                </a:lnTo>
                <a:lnTo>
                  <a:pt x="1350954" y="1105381"/>
                </a:lnTo>
                <a:lnTo>
                  <a:pt x="1326973" y="1143109"/>
                </a:lnTo>
                <a:lnTo>
                  <a:pt x="1295509" y="1174573"/>
                </a:lnTo>
                <a:lnTo>
                  <a:pt x="1257781" y="1198554"/>
                </a:lnTo>
                <a:lnTo>
                  <a:pt x="1215005" y="1213835"/>
                </a:lnTo>
                <a:lnTo>
                  <a:pt x="1168400" y="1219200"/>
                </a:lnTo>
                <a:lnTo>
                  <a:pt x="1143000" y="1219200"/>
                </a:lnTo>
                <a:lnTo>
                  <a:pt x="800100" y="1219200"/>
                </a:lnTo>
                <a:lnTo>
                  <a:pt x="203200" y="1219200"/>
                </a:lnTo>
                <a:lnTo>
                  <a:pt x="156610" y="1213835"/>
                </a:lnTo>
                <a:lnTo>
                  <a:pt x="113840" y="1198554"/>
                </a:lnTo>
                <a:lnTo>
                  <a:pt x="76111" y="1174573"/>
                </a:lnTo>
                <a:lnTo>
                  <a:pt x="44642" y="1143109"/>
                </a:lnTo>
                <a:lnTo>
                  <a:pt x="20654" y="1105381"/>
                </a:lnTo>
                <a:lnTo>
                  <a:pt x="5367" y="1062605"/>
                </a:lnTo>
                <a:lnTo>
                  <a:pt x="0" y="1016000"/>
                </a:lnTo>
                <a:lnTo>
                  <a:pt x="0" y="5080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527675"/>
            <a:ext cx="2126615" cy="1085215"/>
          </a:xfrm>
          <a:custGeom>
            <a:avLst/>
            <a:gdLst/>
            <a:ahLst/>
            <a:cxnLst/>
            <a:rect l="l" t="t" r="r" b="b"/>
            <a:pathLst>
              <a:path w="2126615" h="1085215">
                <a:moveTo>
                  <a:pt x="1219200" y="170599"/>
                </a:moveTo>
                <a:lnTo>
                  <a:pt x="152400" y="170599"/>
                </a:lnTo>
                <a:lnTo>
                  <a:pt x="104231" y="178369"/>
                </a:lnTo>
                <a:lnTo>
                  <a:pt x="62396" y="200004"/>
                </a:lnTo>
                <a:lnTo>
                  <a:pt x="29405" y="232995"/>
                </a:lnTo>
                <a:lnTo>
                  <a:pt x="7769" y="274830"/>
                </a:lnTo>
                <a:lnTo>
                  <a:pt x="0" y="322999"/>
                </a:lnTo>
                <a:lnTo>
                  <a:pt x="0" y="932599"/>
                </a:lnTo>
                <a:lnTo>
                  <a:pt x="7769" y="980767"/>
                </a:lnTo>
                <a:lnTo>
                  <a:pt x="29405" y="1022602"/>
                </a:lnTo>
                <a:lnTo>
                  <a:pt x="62396" y="1055593"/>
                </a:lnTo>
                <a:lnTo>
                  <a:pt x="104231" y="1077229"/>
                </a:lnTo>
                <a:lnTo>
                  <a:pt x="152400" y="1084999"/>
                </a:lnTo>
                <a:lnTo>
                  <a:pt x="1219200" y="1084999"/>
                </a:lnTo>
                <a:lnTo>
                  <a:pt x="1267382" y="1077229"/>
                </a:lnTo>
                <a:lnTo>
                  <a:pt x="1309219" y="1055593"/>
                </a:lnTo>
                <a:lnTo>
                  <a:pt x="1342205" y="1022602"/>
                </a:lnTo>
                <a:lnTo>
                  <a:pt x="1363833" y="980767"/>
                </a:lnTo>
                <a:lnTo>
                  <a:pt x="1371600" y="932599"/>
                </a:lnTo>
                <a:lnTo>
                  <a:pt x="1371600" y="551599"/>
                </a:lnTo>
                <a:lnTo>
                  <a:pt x="1684291" y="322999"/>
                </a:lnTo>
                <a:lnTo>
                  <a:pt x="1371600" y="322999"/>
                </a:lnTo>
                <a:lnTo>
                  <a:pt x="1363833" y="274830"/>
                </a:lnTo>
                <a:lnTo>
                  <a:pt x="1342205" y="232995"/>
                </a:lnTo>
                <a:lnTo>
                  <a:pt x="1309219" y="200004"/>
                </a:lnTo>
                <a:lnTo>
                  <a:pt x="1267382" y="178369"/>
                </a:lnTo>
                <a:lnTo>
                  <a:pt x="1219200" y="170599"/>
                </a:lnTo>
                <a:close/>
              </a:path>
              <a:path w="2126615" h="1085215">
                <a:moveTo>
                  <a:pt x="2126107" y="0"/>
                </a:moveTo>
                <a:lnTo>
                  <a:pt x="1371600" y="322999"/>
                </a:lnTo>
                <a:lnTo>
                  <a:pt x="1684291" y="322999"/>
                </a:lnTo>
                <a:lnTo>
                  <a:pt x="212610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5527675"/>
            <a:ext cx="2126615" cy="1085215"/>
          </a:xfrm>
          <a:custGeom>
            <a:avLst/>
            <a:gdLst/>
            <a:ahLst/>
            <a:cxnLst/>
            <a:rect l="l" t="t" r="r" b="b"/>
            <a:pathLst>
              <a:path w="2126615" h="1085215">
                <a:moveTo>
                  <a:pt x="0" y="322999"/>
                </a:moveTo>
                <a:lnTo>
                  <a:pt x="7769" y="274830"/>
                </a:lnTo>
                <a:lnTo>
                  <a:pt x="29405" y="232995"/>
                </a:lnTo>
                <a:lnTo>
                  <a:pt x="62396" y="200004"/>
                </a:lnTo>
                <a:lnTo>
                  <a:pt x="104231" y="178369"/>
                </a:lnTo>
                <a:lnTo>
                  <a:pt x="152400" y="170599"/>
                </a:lnTo>
                <a:lnTo>
                  <a:pt x="800100" y="170599"/>
                </a:lnTo>
                <a:lnTo>
                  <a:pt x="1143000" y="170599"/>
                </a:lnTo>
                <a:lnTo>
                  <a:pt x="1219200" y="170599"/>
                </a:lnTo>
                <a:lnTo>
                  <a:pt x="1267382" y="178369"/>
                </a:lnTo>
                <a:lnTo>
                  <a:pt x="1309219" y="200004"/>
                </a:lnTo>
                <a:lnTo>
                  <a:pt x="1342205" y="232995"/>
                </a:lnTo>
                <a:lnTo>
                  <a:pt x="1363833" y="274830"/>
                </a:lnTo>
                <a:lnTo>
                  <a:pt x="1371600" y="322999"/>
                </a:lnTo>
                <a:lnTo>
                  <a:pt x="2126107" y="0"/>
                </a:lnTo>
                <a:lnTo>
                  <a:pt x="1371600" y="551599"/>
                </a:lnTo>
                <a:lnTo>
                  <a:pt x="1371600" y="932599"/>
                </a:lnTo>
                <a:lnTo>
                  <a:pt x="1363833" y="980767"/>
                </a:lnTo>
                <a:lnTo>
                  <a:pt x="1342205" y="1022602"/>
                </a:lnTo>
                <a:lnTo>
                  <a:pt x="1309219" y="1055593"/>
                </a:lnTo>
                <a:lnTo>
                  <a:pt x="1267382" y="1077229"/>
                </a:lnTo>
                <a:lnTo>
                  <a:pt x="1219200" y="1084999"/>
                </a:lnTo>
                <a:lnTo>
                  <a:pt x="1143000" y="1084999"/>
                </a:lnTo>
                <a:lnTo>
                  <a:pt x="800100" y="1084999"/>
                </a:lnTo>
                <a:lnTo>
                  <a:pt x="152400" y="1084999"/>
                </a:lnTo>
                <a:lnTo>
                  <a:pt x="104231" y="1077229"/>
                </a:lnTo>
                <a:lnTo>
                  <a:pt x="62396" y="1055593"/>
                </a:lnTo>
                <a:lnTo>
                  <a:pt x="29405" y="1022602"/>
                </a:lnTo>
                <a:lnTo>
                  <a:pt x="7769" y="980767"/>
                </a:lnTo>
                <a:lnTo>
                  <a:pt x="0" y="932599"/>
                </a:lnTo>
                <a:lnTo>
                  <a:pt x="0" y="551599"/>
                </a:lnTo>
                <a:lnTo>
                  <a:pt x="0" y="322999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3352800"/>
            <a:ext cx="2054225" cy="977265"/>
          </a:xfrm>
          <a:custGeom>
            <a:avLst/>
            <a:gdLst/>
            <a:ahLst/>
            <a:cxnLst/>
            <a:rect l="l" t="t" r="r" b="b"/>
            <a:pathLst>
              <a:path w="2054225" h="977264">
                <a:moveTo>
                  <a:pt x="1574449" y="571500"/>
                </a:moveTo>
                <a:lnTo>
                  <a:pt x="1371600" y="571500"/>
                </a:lnTo>
                <a:lnTo>
                  <a:pt x="2054225" y="977011"/>
                </a:lnTo>
                <a:lnTo>
                  <a:pt x="1574449" y="571500"/>
                </a:lnTo>
                <a:close/>
              </a:path>
              <a:path w="2054225" h="977264">
                <a:moveTo>
                  <a:pt x="12573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257300" y="685800"/>
                </a:lnTo>
                <a:lnTo>
                  <a:pt x="1301787" y="676816"/>
                </a:lnTo>
                <a:lnTo>
                  <a:pt x="1338119" y="652319"/>
                </a:lnTo>
                <a:lnTo>
                  <a:pt x="1362616" y="615987"/>
                </a:lnTo>
                <a:lnTo>
                  <a:pt x="1371600" y="571500"/>
                </a:lnTo>
                <a:lnTo>
                  <a:pt x="1574449" y="571500"/>
                </a:lnTo>
                <a:lnTo>
                  <a:pt x="1371600" y="400050"/>
                </a:lnTo>
                <a:lnTo>
                  <a:pt x="1371600" y="114300"/>
                </a:lnTo>
                <a:lnTo>
                  <a:pt x="1362616" y="69812"/>
                </a:lnTo>
                <a:lnTo>
                  <a:pt x="1338119" y="33480"/>
                </a:lnTo>
                <a:lnTo>
                  <a:pt x="1301787" y="8983"/>
                </a:lnTo>
                <a:lnTo>
                  <a:pt x="12573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3352800"/>
            <a:ext cx="2054225" cy="977265"/>
          </a:xfrm>
          <a:custGeom>
            <a:avLst/>
            <a:gdLst/>
            <a:ahLst/>
            <a:cxnLst/>
            <a:rect l="l" t="t" r="r" b="b"/>
            <a:pathLst>
              <a:path w="2054225" h="977264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800100" y="0"/>
                </a:lnTo>
                <a:lnTo>
                  <a:pt x="1143000" y="0"/>
                </a:lnTo>
                <a:lnTo>
                  <a:pt x="1257300" y="0"/>
                </a:lnTo>
                <a:lnTo>
                  <a:pt x="1301787" y="8983"/>
                </a:lnTo>
                <a:lnTo>
                  <a:pt x="1338119" y="33480"/>
                </a:lnTo>
                <a:lnTo>
                  <a:pt x="1362616" y="69812"/>
                </a:lnTo>
                <a:lnTo>
                  <a:pt x="1371600" y="114300"/>
                </a:lnTo>
                <a:lnTo>
                  <a:pt x="1371600" y="400050"/>
                </a:lnTo>
                <a:lnTo>
                  <a:pt x="2054225" y="977011"/>
                </a:lnTo>
                <a:lnTo>
                  <a:pt x="1371600" y="571500"/>
                </a:lnTo>
                <a:lnTo>
                  <a:pt x="1362616" y="615987"/>
                </a:lnTo>
                <a:lnTo>
                  <a:pt x="1338119" y="652319"/>
                </a:lnTo>
                <a:lnTo>
                  <a:pt x="1301787" y="676816"/>
                </a:lnTo>
                <a:lnTo>
                  <a:pt x="1257300" y="685800"/>
                </a:lnTo>
                <a:lnTo>
                  <a:pt x="1143000" y="685800"/>
                </a:lnTo>
                <a:lnTo>
                  <a:pt x="8001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2133600"/>
            <a:ext cx="2085339" cy="914400"/>
          </a:xfrm>
          <a:custGeom>
            <a:avLst/>
            <a:gdLst/>
            <a:ahLst/>
            <a:cxnLst/>
            <a:rect l="l" t="t" r="r" b="b"/>
            <a:pathLst>
              <a:path w="2085339" h="914400">
                <a:moveTo>
                  <a:pt x="121920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400"/>
                </a:lnTo>
                <a:lnTo>
                  <a:pt x="1219200" y="914400"/>
                </a:lnTo>
                <a:lnTo>
                  <a:pt x="1267382" y="906633"/>
                </a:lnTo>
                <a:lnTo>
                  <a:pt x="1309219" y="885005"/>
                </a:lnTo>
                <a:lnTo>
                  <a:pt x="1342205" y="852019"/>
                </a:lnTo>
                <a:lnTo>
                  <a:pt x="1363833" y="810182"/>
                </a:lnTo>
                <a:lnTo>
                  <a:pt x="1371600" y="762000"/>
                </a:lnTo>
                <a:lnTo>
                  <a:pt x="2084958" y="658876"/>
                </a:lnTo>
                <a:lnTo>
                  <a:pt x="1371600" y="533400"/>
                </a:lnTo>
                <a:lnTo>
                  <a:pt x="1371600" y="152400"/>
                </a:lnTo>
                <a:lnTo>
                  <a:pt x="1363833" y="104217"/>
                </a:lnTo>
                <a:lnTo>
                  <a:pt x="1342205" y="62380"/>
                </a:lnTo>
                <a:lnTo>
                  <a:pt x="1309219" y="29394"/>
                </a:lnTo>
                <a:lnTo>
                  <a:pt x="1267382" y="7766"/>
                </a:lnTo>
                <a:lnTo>
                  <a:pt x="12192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2133600"/>
            <a:ext cx="2085339" cy="914400"/>
          </a:xfrm>
          <a:custGeom>
            <a:avLst/>
            <a:gdLst/>
            <a:ahLst/>
            <a:cxnLst/>
            <a:rect l="l" t="t" r="r" b="b"/>
            <a:pathLst>
              <a:path w="2085339" h="9144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800100" y="0"/>
                </a:lnTo>
                <a:lnTo>
                  <a:pt x="1143000" y="0"/>
                </a:lnTo>
                <a:lnTo>
                  <a:pt x="1219200" y="0"/>
                </a:lnTo>
                <a:lnTo>
                  <a:pt x="1267382" y="7766"/>
                </a:lnTo>
                <a:lnTo>
                  <a:pt x="1309219" y="29394"/>
                </a:lnTo>
                <a:lnTo>
                  <a:pt x="1342205" y="62380"/>
                </a:lnTo>
                <a:lnTo>
                  <a:pt x="1363833" y="104217"/>
                </a:lnTo>
                <a:lnTo>
                  <a:pt x="1371600" y="152400"/>
                </a:lnTo>
                <a:lnTo>
                  <a:pt x="1371600" y="533400"/>
                </a:lnTo>
                <a:lnTo>
                  <a:pt x="2084958" y="658876"/>
                </a:lnTo>
                <a:lnTo>
                  <a:pt x="1371600" y="762000"/>
                </a:lnTo>
                <a:lnTo>
                  <a:pt x="1363833" y="810182"/>
                </a:lnTo>
                <a:lnTo>
                  <a:pt x="1342205" y="852019"/>
                </a:lnTo>
                <a:lnTo>
                  <a:pt x="1309219" y="885005"/>
                </a:lnTo>
                <a:lnTo>
                  <a:pt x="1267382" y="906633"/>
                </a:lnTo>
                <a:lnTo>
                  <a:pt x="1219200" y="914400"/>
                </a:lnTo>
                <a:lnTo>
                  <a:pt x="1143000" y="914400"/>
                </a:lnTo>
                <a:lnTo>
                  <a:pt x="800100" y="914400"/>
                </a:lnTo>
                <a:lnTo>
                  <a:pt x="152400" y="914400"/>
                </a:lnTo>
                <a:lnTo>
                  <a:pt x="104231" y="906633"/>
                </a:lnTo>
                <a:lnTo>
                  <a:pt x="62396" y="885005"/>
                </a:lnTo>
                <a:lnTo>
                  <a:pt x="29405" y="852019"/>
                </a:lnTo>
                <a:lnTo>
                  <a:pt x="7769" y="810182"/>
                </a:lnTo>
                <a:lnTo>
                  <a:pt x="0" y="762000"/>
                </a:lnTo>
                <a:lnTo>
                  <a:pt x="0" y="5334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8113" y="2164715"/>
            <a:ext cx="1025525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42545" algn="ctr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es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during  period</a:t>
            </a:r>
            <a:endParaRPr sz="1800" dirty="0">
              <a:latin typeface="Calibri" pitchFamily="34" charset="0"/>
              <a:cs typeface="Constantia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 pitchFamily="34" charset="0"/>
              <a:cs typeface="Times New Roman"/>
            </a:endParaRPr>
          </a:p>
          <a:p>
            <a:pPr marL="12700" marR="5080" indent="5715" algn="ctr">
              <a:lnSpc>
                <a:spcPct val="100000"/>
              </a:lnSpc>
              <a:spcBef>
                <a:spcPts val="1230"/>
              </a:spcBef>
            </a:pP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  folders</a:t>
            </a:r>
            <a:endParaRPr sz="1800" dirty="0">
              <a:latin typeface="Calibri" pitchFamily="34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Calibri" pitchFamily="34" charset="0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Starting</a:t>
            </a:r>
            <a:r>
              <a:rPr sz="18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&amp;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ending  report  period</a:t>
            </a:r>
            <a:endParaRPr sz="1800" dirty="0">
              <a:latin typeface="Calibri" pitchFamily="34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Calibri" pitchFamily="34" charset="0"/>
              <a:cs typeface="Times New Roman"/>
            </a:endParaRPr>
          </a:p>
          <a:p>
            <a:pPr marL="69215" marR="55244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Gene</a:t>
            </a:r>
            <a:r>
              <a:rPr sz="18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ICS-309</a:t>
            </a:r>
            <a:endParaRPr sz="1800" dirty="0">
              <a:latin typeface="Calibri" pitchFamily="34" charset="0"/>
              <a:cs typeface="Constantia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pdf</a:t>
            </a:r>
            <a:r>
              <a:rPr sz="18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endParaRPr sz="18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Generated </a:t>
            </a:r>
            <a:r>
              <a:rPr dirty="0"/>
              <a:t>ICS-309 PDF </a:t>
            </a:r>
            <a:r>
              <a:rPr spc="-5" dirty="0"/>
              <a:t>Message Log</a:t>
            </a:r>
            <a:r>
              <a:rPr spc="-35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1447800"/>
            <a:ext cx="4089273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57724"/>
          </a:xfrm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/>
              <a:t>Future Development</a:t>
            </a:r>
            <a:br>
              <a:rPr lang="en-US" spc="-15" dirty="0"/>
            </a:br>
            <a:r>
              <a:rPr lang="en-US" sz="2800" spc="-15" dirty="0"/>
              <a:t>Amateur Radio Digital Open Protocol (ARDOP)</a:t>
            </a:r>
            <a:endParaRPr sz="2800" spc="-10" dirty="0"/>
          </a:p>
        </p:txBody>
      </p:sp>
      <p:sp>
        <p:nvSpPr>
          <p:cNvPr id="4" name="object 3"/>
          <p:cNvSpPr txBox="1"/>
          <p:nvPr/>
        </p:nvSpPr>
        <p:spPr>
          <a:xfrm>
            <a:off x="702945" y="2285524"/>
            <a:ext cx="7450455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ARDOP project is a joint development effort among amateur radio developers that seeks to provide a specification and implementation (software or hardware) for a modern versatile open digital protocol.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Replaces </a:t>
            </a:r>
            <a:r>
              <a:rPr lang="en-US" sz="26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AX.25 Packet, ???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Soundcard based, or open hardware platform</a:t>
            </a:r>
          </a:p>
        </p:txBody>
      </p:sp>
    </p:spTree>
    <p:extLst>
      <p:ext uri="{BB962C8B-B14F-4D97-AF65-F5344CB8AC3E}">
        <p14:creationId xmlns:p14="http://schemas.microsoft.com/office/powerpoint/2010/main" val="365724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70644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70458"/>
            <a:ext cx="478917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RMS </a:t>
            </a:r>
            <a:r>
              <a:rPr sz="3600" spc="-10" dirty="0"/>
              <a:t>Express </a:t>
            </a:r>
            <a:r>
              <a:rPr sz="3600" dirty="0"/>
              <a:t>Main</a:t>
            </a:r>
            <a:r>
              <a:rPr sz="3600" spc="-120" dirty="0"/>
              <a:t> </a:t>
            </a:r>
            <a:r>
              <a:rPr sz="3600" spc="-10" dirty="0"/>
              <a:t>Screen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8675" y="1472946"/>
            <a:ext cx="110489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863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1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863600" y="762000"/>
                </a:lnTo>
                <a:lnTo>
                  <a:pt x="913034" y="752014"/>
                </a:lnTo>
                <a:lnTo>
                  <a:pt x="953403" y="724788"/>
                </a:lnTo>
                <a:lnTo>
                  <a:pt x="980619" y="684418"/>
                </a:lnTo>
                <a:lnTo>
                  <a:pt x="990600" y="635000"/>
                </a:lnTo>
                <a:lnTo>
                  <a:pt x="1371180" y="563879"/>
                </a:lnTo>
                <a:lnTo>
                  <a:pt x="990600" y="444500"/>
                </a:lnTo>
                <a:lnTo>
                  <a:pt x="990600" y="127000"/>
                </a:lnTo>
                <a:lnTo>
                  <a:pt x="980619" y="77581"/>
                </a:lnTo>
                <a:lnTo>
                  <a:pt x="953403" y="37211"/>
                </a:lnTo>
                <a:lnTo>
                  <a:pt x="913034" y="9985"/>
                </a:lnTo>
                <a:lnTo>
                  <a:pt x="863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577850" y="0"/>
                </a:lnTo>
                <a:lnTo>
                  <a:pt x="825500" y="0"/>
                </a:lnTo>
                <a:lnTo>
                  <a:pt x="863600" y="0"/>
                </a:lnTo>
                <a:lnTo>
                  <a:pt x="913034" y="9985"/>
                </a:lnTo>
                <a:lnTo>
                  <a:pt x="953403" y="37211"/>
                </a:lnTo>
                <a:lnTo>
                  <a:pt x="980619" y="77581"/>
                </a:lnTo>
                <a:lnTo>
                  <a:pt x="990600" y="127000"/>
                </a:lnTo>
                <a:lnTo>
                  <a:pt x="990600" y="444500"/>
                </a:lnTo>
                <a:lnTo>
                  <a:pt x="1371180" y="563879"/>
                </a:lnTo>
                <a:lnTo>
                  <a:pt x="990600" y="635000"/>
                </a:lnTo>
                <a:lnTo>
                  <a:pt x="980619" y="684418"/>
                </a:lnTo>
                <a:lnTo>
                  <a:pt x="953403" y="724788"/>
                </a:lnTo>
                <a:lnTo>
                  <a:pt x="913034" y="752014"/>
                </a:lnTo>
                <a:lnTo>
                  <a:pt x="863600" y="762000"/>
                </a:lnTo>
                <a:lnTo>
                  <a:pt x="825500" y="762000"/>
                </a:lnTo>
                <a:lnTo>
                  <a:pt x="57785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444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043" y="1761235"/>
            <a:ext cx="6705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cs typeface="Constantia"/>
              </a:rPr>
              <a:t>Multiple 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call</a:t>
            </a:r>
            <a:r>
              <a:rPr sz="1300" spc="-110" dirty="0">
                <a:solidFill>
                  <a:srgbClr val="FFFFFF"/>
                </a:solidFill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signs</a:t>
            </a:r>
            <a:endParaRPr sz="1300" dirty="0"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874" y="45720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889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889000" y="609600"/>
                </a:lnTo>
                <a:lnTo>
                  <a:pt x="928545" y="601618"/>
                </a:lnTo>
                <a:lnTo>
                  <a:pt x="960840" y="579850"/>
                </a:lnTo>
                <a:lnTo>
                  <a:pt x="982615" y="547556"/>
                </a:lnTo>
                <a:lnTo>
                  <a:pt x="990600" y="508000"/>
                </a:lnTo>
                <a:lnTo>
                  <a:pt x="990600" y="254000"/>
                </a:lnTo>
                <a:lnTo>
                  <a:pt x="1321786" y="101600"/>
                </a:lnTo>
                <a:lnTo>
                  <a:pt x="990600" y="101600"/>
                </a:lnTo>
                <a:lnTo>
                  <a:pt x="982615" y="62043"/>
                </a:lnTo>
                <a:lnTo>
                  <a:pt x="960840" y="29749"/>
                </a:lnTo>
                <a:lnTo>
                  <a:pt x="928545" y="7981"/>
                </a:lnTo>
                <a:lnTo>
                  <a:pt x="889000" y="0"/>
                </a:lnTo>
                <a:close/>
              </a:path>
              <a:path w="1347470" h="609600">
                <a:moveTo>
                  <a:pt x="1347177" y="89916"/>
                </a:moveTo>
                <a:lnTo>
                  <a:pt x="990600" y="101600"/>
                </a:lnTo>
                <a:lnTo>
                  <a:pt x="1321786" y="101600"/>
                </a:lnTo>
                <a:lnTo>
                  <a:pt x="1347177" y="8991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74" y="45720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577850" y="0"/>
                </a:lnTo>
                <a:lnTo>
                  <a:pt x="825500" y="0"/>
                </a:lnTo>
                <a:lnTo>
                  <a:pt x="889000" y="0"/>
                </a:lnTo>
                <a:lnTo>
                  <a:pt x="928545" y="7981"/>
                </a:lnTo>
                <a:lnTo>
                  <a:pt x="960840" y="29749"/>
                </a:lnTo>
                <a:lnTo>
                  <a:pt x="982615" y="62043"/>
                </a:lnTo>
                <a:lnTo>
                  <a:pt x="990600" y="101600"/>
                </a:lnTo>
                <a:lnTo>
                  <a:pt x="1347177" y="89916"/>
                </a:lnTo>
                <a:lnTo>
                  <a:pt x="990600" y="254000"/>
                </a:lnTo>
                <a:lnTo>
                  <a:pt x="990600" y="508000"/>
                </a:lnTo>
                <a:lnTo>
                  <a:pt x="982615" y="547556"/>
                </a:lnTo>
                <a:lnTo>
                  <a:pt x="960840" y="579850"/>
                </a:lnTo>
                <a:lnTo>
                  <a:pt x="928545" y="601618"/>
                </a:lnTo>
                <a:lnTo>
                  <a:pt x="889000" y="609600"/>
                </a:lnTo>
                <a:lnTo>
                  <a:pt x="825500" y="609600"/>
                </a:lnTo>
                <a:lnTo>
                  <a:pt x="57785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9026" y="4569714"/>
            <a:ext cx="63563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</a:pPr>
            <a:r>
              <a:rPr sz="1300" spc="-40" dirty="0">
                <a:solidFill>
                  <a:srgbClr val="FFFFFF"/>
                </a:solidFill>
                <a:cs typeface="Constantia"/>
              </a:rPr>
              <a:t>P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ersonal  me</a:t>
            </a:r>
            <a:r>
              <a:rPr sz="1300" dirty="0">
                <a:solidFill>
                  <a:srgbClr val="FFFFFF"/>
                </a:solidFill>
                <a:cs typeface="Constantia"/>
              </a:rPr>
              <a:t>s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sa</a:t>
            </a:r>
            <a:r>
              <a:rPr sz="1300" spc="-40" dirty="0">
                <a:solidFill>
                  <a:srgbClr val="FFFFFF"/>
                </a:solidFill>
                <a:cs typeface="Constantia"/>
              </a:rPr>
              <a:t>g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folders</a:t>
            </a:r>
            <a:endParaRPr sz="1300" dirty="0"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787400" y="129070"/>
                </a:moveTo>
                <a:lnTo>
                  <a:pt x="127000" y="129070"/>
                </a:lnTo>
                <a:lnTo>
                  <a:pt x="77565" y="139050"/>
                </a:lnTo>
                <a:lnTo>
                  <a:pt x="37196" y="166266"/>
                </a:lnTo>
                <a:lnTo>
                  <a:pt x="9980" y="206635"/>
                </a:lnTo>
                <a:lnTo>
                  <a:pt x="0" y="256070"/>
                </a:lnTo>
                <a:lnTo>
                  <a:pt x="0" y="764070"/>
                </a:lnTo>
                <a:lnTo>
                  <a:pt x="9980" y="813505"/>
                </a:lnTo>
                <a:lnTo>
                  <a:pt x="37196" y="853873"/>
                </a:lnTo>
                <a:lnTo>
                  <a:pt x="77565" y="881090"/>
                </a:lnTo>
                <a:lnTo>
                  <a:pt x="127000" y="891070"/>
                </a:lnTo>
                <a:lnTo>
                  <a:pt x="787400" y="891070"/>
                </a:lnTo>
                <a:lnTo>
                  <a:pt x="836834" y="881090"/>
                </a:lnTo>
                <a:lnTo>
                  <a:pt x="877203" y="853873"/>
                </a:lnTo>
                <a:lnTo>
                  <a:pt x="904419" y="813505"/>
                </a:lnTo>
                <a:lnTo>
                  <a:pt x="914400" y="764070"/>
                </a:lnTo>
                <a:lnTo>
                  <a:pt x="914400" y="446570"/>
                </a:lnTo>
                <a:lnTo>
                  <a:pt x="1093923" y="256070"/>
                </a:lnTo>
                <a:lnTo>
                  <a:pt x="914400" y="256070"/>
                </a:lnTo>
                <a:lnTo>
                  <a:pt x="904419" y="206635"/>
                </a:lnTo>
                <a:lnTo>
                  <a:pt x="877203" y="166266"/>
                </a:lnTo>
                <a:lnTo>
                  <a:pt x="836834" y="139050"/>
                </a:lnTo>
                <a:lnTo>
                  <a:pt x="787400" y="129070"/>
                </a:lnTo>
                <a:close/>
              </a:path>
              <a:path w="1335405" h="891540">
                <a:moveTo>
                  <a:pt x="1335239" y="0"/>
                </a:moveTo>
                <a:lnTo>
                  <a:pt x="914400" y="256070"/>
                </a:lnTo>
                <a:lnTo>
                  <a:pt x="1093923" y="256070"/>
                </a:lnTo>
                <a:lnTo>
                  <a:pt x="1335239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0" y="256070"/>
                </a:moveTo>
                <a:lnTo>
                  <a:pt x="9980" y="206635"/>
                </a:lnTo>
                <a:lnTo>
                  <a:pt x="37196" y="166266"/>
                </a:lnTo>
                <a:lnTo>
                  <a:pt x="77565" y="139050"/>
                </a:lnTo>
                <a:lnTo>
                  <a:pt x="127000" y="129070"/>
                </a:lnTo>
                <a:lnTo>
                  <a:pt x="533400" y="129070"/>
                </a:lnTo>
                <a:lnTo>
                  <a:pt x="762000" y="129070"/>
                </a:lnTo>
                <a:lnTo>
                  <a:pt x="787400" y="129070"/>
                </a:lnTo>
                <a:lnTo>
                  <a:pt x="836834" y="139050"/>
                </a:lnTo>
                <a:lnTo>
                  <a:pt x="877203" y="166266"/>
                </a:lnTo>
                <a:lnTo>
                  <a:pt x="904419" y="206635"/>
                </a:lnTo>
                <a:lnTo>
                  <a:pt x="914400" y="256070"/>
                </a:lnTo>
                <a:lnTo>
                  <a:pt x="1335239" y="0"/>
                </a:lnTo>
                <a:lnTo>
                  <a:pt x="914400" y="446570"/>
                </a:lnTo>
                <a:lnTo>
                  <a:pt x="914400" y="764070"/>
                </a:lnTo>
                <a:lnTo>
                  <a:pt x="904419" y="813505"/>
                </a:lnTo>
                <a:lnTo>
                  <a:pt x="877203" y="853873"/>
                </a:lnTo>
                <a:lnTo>
                  <a:pt x="836834" y="881090"/>
                </a:lnTo>
                <a:lnTo>
                  <a:pt x="787400" y="891070"/>
                </a:lnTo>
                <a:lnTo>
                  <a:pt x="762000" y="891070"/>
                </a:lnTo>
                <a:lnTo>
                  <a:pt x="533400" y="891070"/>
                </a:lnTo>
                <a:lnTo>
                  <a:pt x="127000" y="891070"/>
                </a:lnTo>
                <a:lnTo>
                  <a:pt x="77565" y="881090"/>
                </a:lnTo>
                <a:lnTo>
                  <a:pt x="37196" y="853873"/>
                </a:lnTo>
                <a:lnTo>
                  <a:pt x="9980" y="813505"/>
                </a:lnTo>
                <a:lnTo>
                  <a:pt x="0" y="764070"/>
                </a:lnTo>
                <a:lnTo>
                  <a:pt x="0" y="446570"/>
                </a:lnTo>
                <a:lnTo>
                  <a:pt x="0" y="25607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711" y="5865367"/>
            <a:ext cx="65341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</a:pPr>
            <a:r>
              <a:rPr sz="13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o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ntacts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address  book</a:t>
            </a:r>
            <a:endParaRPr sz="1300" dirty="0"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563372" y="446024"/>
                </a:moveTo>
                <a:lnTo>
                  <a:pt x="239522" y="446024"/>
                </a:lnTo>
                <a:lnTo>
                  <a:pt x="0" y="845312"/>
                </a:lnTo>
                <a:lnTo>
                  <a:pt x="563372" y="446024"/>
                </a:lnTo>
                <a:close/>
              </a:path>
              <a:path w="1319529" h="845819">
                <a:moveTo>
                  <a:pt x="1244727" y="0"/>
                </a:moveTo>
                <a:lnTo>
                  <a:pt x="97917" y="0"/>
                </a:lnTo>
                <a:lnTo>
                  <a:pt x="69002" y="5840"/>
                </a:lnTo>
                <a:lnTo>
                  <a:pt x="45386" y="21764"/>
                </a:lnTo>
                <a:lnTo>
                  <a:pt x="29462" y="45380"/>
                </a:lnTo>
                <a:lnTo>
                  <a:pt x="23622" y="74295"/>
                </a:lnTo>
                <a:lnTo>
                  <a:pt x="23622" y="371728"/>
                </a:lnTo>
                <a:lnTo>
                  <a:pt x="29462" y="400643"/>
                </a:lnTo>
                <a:lnTo>
                  <a:pt x="45386" y="424259"/>
                </a:lnTo>
                <a:lnTo>
                  <a:pt x="69002" y="440183"/>
                </a:lnTo>
                <a:lnTo>
                  <a:pt x="97917" y="446024"/>
                </a:lnTo>
                <a:lnTo>
                  <a:pt x="1244727" y="446024"/>
                </a:lnTo>
                <a:lnTo>
                  <a:pt x="1273641" y="440183"/>
                </a:lnTo>
                <a:lnTo>
                  <a:pt x="1297257" y="424259"/>
                </a:lnTo>
                <a:lnTo>
                  <a:pt x="1313181" y="400643"/>
                </a:lnTo>
                <a:lnTo>
                  <a:pt x="1319022" y="371728"/>
                </a:lnTo>
                <a:lnTo>
                  <a:pt x="1319022" y="74295"/>
                </a:lnTo>
                <a:lnTo>
                  <a:pt x="1313181" y="45380"/>
                </a:lnTo>
                <a:lnTo>
                  <a:pt x="1297257" y="21764"/>
                </a:lnTo>
                <a:lnTo>
                  <a:pt x="1273641" y="5840"/>
                </a:lnTo>
                <a:lnTo>
                  <a:pt x="124472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23622" y="74295"/>
                </a:moveTo>
                <a:lnTo>
                  <a:pt x="29462" y="45380"/>
                </a:lnTo>
                <a:lnTo>
                  <a:pt x="45386" y="21764"/>
                </a:lnTo>
                <a:lnTo>
                  <a:pt x="69002" y="5840"/>
                </a:lnTo>
                <a:lnTo>
                  <a:pt x="97917" y="0"/>
                </a:lnTo>
                <a:lnTo>
                  <a:pt x="239522" y="0"/>
                </a:lnTo>
                <a:lnTo>
                  <a:pt x="563372" y="0"/>
                </a:lnTo>
                <a:lnTo>
                  <a:pt x="1244727" y="0"/>
                </a:lnTo>
                <a:lnTo>
                  <a:pt x="1273641" y="5840"/>
                </a:lnTo>
                <a:lnTo>
                  <a:pt x="1297257" y="21764"/>
                </a:lnTo>
                <a:lnTo>
                  <a:pt x="1313181" y="45380"/>
                </a:lnTo>
                <a:lnTo>
                  <a:pt x="1319022" y="74295"/>
                </a:lnTo>
                <a:lnTo>
                  <a:pt x="1319022" y="260223"/>
                </a:lnTo>
                <a:lnTo>
                  <a:pt x="1319022" y="371728"/>
                </a:lnTo>
                <a:lnTo>
                  <a:pt x="1313181" y="400643"/>
                </a:lnTo>
                <a:lnTo>
                  <a:pt x="1297257" y="424259"/>
                </a:lnTo>
                <a:lnTo>
                  <a:pt x="1273641" y="440183"/>
                </a:lnTo>
                <a:lnTo>
                  <a:pt x="1244727" y="446024"/>
                </a:lnTo>
                <a:lnTo>
                  <a:pt x="563372" y="446024"/>
                </a:lnTo>
                <a:lnTo>
                  <a:pt x="0" y="845312"/>
                </a:lnTo>
                <a:lnTo>
                  <a:pt x="239522" y="446024"/>
                </a:lnTo>
                <a:lnTo>
                  <a:pt x="97917" y="446024"/>
                </a:lnTo>
                <a:lnTo>
                  <a:pt x="69002" y="440183"/>
                </a:lnTo>
                <a:lnTo>
                  <a:pt x="45386" y="424259"/>
                </a:lnTo>
                <a:lnTo>
                  <a:pt x="29462" y="400643"/>
                </a:lnTo>
                <a:lnTo>
                  <a:pt x="23622" y="371728"/>
                </a:lnTo>
                <a:lnTo>
                  <a:pt x="23622" y="260223"/>
                </a:lnTo>
                <a:lnTo>
                  <a:pt x="23622" y="742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32650" y="1141348"/>
            <a:ext cx="852169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  Mode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931125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1" y="615987"/>
                </a:lnTo>
                <a:lnTo>
                  <a:pt x="33475" y="652319"/>
                </a:lnTo>
                <a:lnTo>
                  <a:pt x="69806" y="676816"/>
                </a:lnTo>
                <a:lnTo>
                  <a:pt x="114300" y="685800"/>
                </a:lnTo>
                <a:lnTo>
                  <a:pt x="931125" y="685800"/>
                </a:lnTo>
                <a:lnTo>
                  <a:pt x="975613" y="676816"/>
                </a:lnTo>
                <a:lnTo>
                  <a:pt x="1011945" y="652319"/>
                </a:lnTo>
                <a:lnTo>
                  <a:pt x="1036442" y="615987"/>
                </a:lnTo>
                <a:lnTo>
                  <a:pt x="1045425" y="571500"/>
                </a:lnTo>
                <a:lnTo>
                  <a:pt x="1241640" y="437007"/>
                </a:lnTo>
                <a:lnTo>
                  <a:pt x="1045425" y="400050"/>
                </a:lnTo>
                <a:lnTo>
                  <a:pt x="1045425" y="114300"/>
                </a:lnTo>
                <a:lnTo>
                  <a:pt x="1036442" y="69812"/>
                </a:lnTo>
                <a:lnTo>
                  <a:pt x="1011945" y="33480"/>
                </a:lnTo>
                <a:lnTo>
                  <a:pt x="975613" y="8983"/>
                </a:lnTo>
                <a:lnTo>
                  <a:pt x="93112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0" y="114300"/>
                </a:moveTo>
                <a:lnTo>
                  <a:pt x="8981" y="69812"/>
                </a:lnTo>
                <a:lnTo>
                  <a:pt x="33475" y="33480"/>
                </a:lnTo>
                <a:lnTo>
                  <a:pt x="69806" y="8983"/>
                </a:lnTo>
                <a:lnTo>
                  <a:pt x="114300" y="0"/>
                </a:lnTo>
                <a:lnTo>
                  <a:pt x="609828" y="0"/>
                </a:lnTo>
                <a:lnTo>
                  <a:pt x="871181" y="0"/>
                </a:lnTo>
                <a:lnTo>
                  <a:pt x="931125" y="0"/>
                </a:lnTo>
                <a:lnTo>
                  <a:pt x="975613" y="8983"/>
                </a:lnTo>
                <a:lnTo>
                  <a:pt x="1011945" y="33480"/>
                </a:lnTo>
                <a:lnTo>
                  <a:pt x="1036442" y="69812"/>
                </a:lnTo>
                <a:lnTo>
                  <a:pt x="1045425" y="114300"/>
                </a:lnTo>
                <a:lnTo>
                  <a:pt x="1045425" y="400050"/>
                </a:lnTo>
                <a:lnTo>
                  <a:pt x="1241640" y="437007"/>
                </a:lnTo>
                <a:lnTo>
                  <a:pt x="1045425" y="571500"/>
                </a:lnTo>
                <a:lnTo>
                  <a:pt x="1036442" y="615987"/>
                </a:lnTo>
                <a:lnTo>
                  <a:pt x="1011945" y="652319"/>
                </a:lnTo>
                <a:lnTo>
                  <a:pt x="975613" y="676816"/>
                </a:lnTo>
                <a:lnTo>
                  <a:pt x="931125" y="685800"/>
                </a:lnTo>
                <a:lnTo>
                  <a:pt x="871181" y="685800"/>
                </a:lnTo>
                <a:lnTo>
                  <a:pt x="609828" y="685800"/>
                </a:lnTo>
                <a:lnTo>
                  <a:pt x="114300" y="685800"/>
                </a:lnTo>
                <a:lnTo>
                  <a:pt x="69806" y="676816"/>
                </a:lnTo>
                <a:lnTo>
                  <a:pt x="33475" y="652319"/>
                </a:lnTo>
                <a:lnTo>
                  <a:pt x="8981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8404" y="3030092"/>
            <a:ext cx="66802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Standard</a:t>
            </a:r>
            <a:endParaRPr sz="1300">
              <a:latin typeface="Calibri" pitchFamily="34" charset="0"/>
              <a:cs typeface="Constantia"/>
            </a:endParaRPr>
          </a:p>
          <a:p>
            <a:pPr marL="7493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Folders</a:t>
            </a:r>
            <a:endParaRPr sz="1300">
              <a:latin typeface="Calibri" pitchFamily="34" charset="0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476250" y="598424"/>
                </a:moveTo>
                <a:lnTo>
                  <a:pt x="190500" y="598424"/>
                </a:lnTo>
                <a:lnTo>
                  <a:pt x="377952" y="963167"/>
                </a:lnTo>
                <a:lnTo>
                  <a:pt x="476250" y="598424"/>
                </a:lnTo>
                <a:close/>
              </a:path>
              <a:path w="1143000" h="963294">
                <a:moveTo>
                  <a:pt x="1043178" y="0"/>
                </a:moveTo>
                <a:lnTo>
                  <a:pt x="99695" y="0"/>
                </a:lnTo>
                <a:lnTo>
                  <a:pt x="60864" y="7844"/>
                </a:lnTo>
                <a:lnTo>
                  <a:pt x="29178" y="29225"/>
                </a:lnTo>
                <a:lnTo>
                  <a:pt x="7826" y="60918"/>
                </a:lnTo>
                <a:lnTo>
                  <a:pt x="0" y="99695"/>
                </a:lnTo>
                <a:lnTo>
                  <a:pt x="0" y="498728"/>
                </a:lnTo>
                <a:lnTo>
                  <a:pt x="7826" y="537559"/>
                </a:lnTo>
                <a:lnTo>
                  <a:pt x="29178" y="569245"/>
                </a:lnTo>
                <a:lnTo>
                  <a:pt x="60864" y="590597"/>
                </a:lnTo>
                <a:lnTo>
                  <a:pt x="99695" y="598424"/>
                </a:lnTo>
                <a:lnTo>
                  <a:pt x="1043178" y="598424"/>
                </a:lnTo>
                <a:lnTo>
                  <a:pt x="1082028" y="590597"/>
                </a:lnTo>
                <a:lnTo>
                  <a:pt x="1113758" y="569245"/>
                </a:lnTo>
                <a:lnTo>
                  <a:pt x="1135153" y="537559"/>
                </a:lnTo>
                <a:lnTo>
                  <a:pt x="1143000" y="498728"/>
                </a:lnTo>
                <a:lnTo>
                  <a:pt x="1143000" y="99695"/>
                </a:lnTo>
                <a:lnTo>
                  <a:pt x="1135153" y="60918"/>
                </a:lnTo>
                <a:lnTo>
                  <a:pt x="1113758" y="29225"/>
                </a:lnTo>
                <a:lnTo>
                  <a:pt x="1082028" y="7844"/>
                </a:lnTo>
                <a:lnTo>
                  <a:pt x="1043178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0" y="99695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190500" y="0"/>
                </a:lnTo>
                <a:lnTo>
                  <a:pt x="476250" y="0"/>
                </a:lnTo>
                <a:lnTo>
                  <a:pt x="1043178" y="0"/>
                </a:lnTo>
                <a:lnTo>
                  <a:pt x="1082028" y="7844"/>
                </a:lnTo>
                <a:lnTo>
                  <a:pt x="1113758" y="29225"/>
                </a:lnTo>
                <a:lnTo>
                  <a:pt x="1135153" y="60918"/>
                </a:lnTo>
                <a:lnTo>
                  <a:pt x="1143000" y="99695"/>
                </a:lnTo>
                <a:lnTo>
                  <a:pt x="1143000" y="349123"/>
                </a:lnTo>
                <a:lnTo>
                  <a:pt x="1143000" y="498728"/>
                </a:lnTo>
                <a:lnTo>
                  <a:pt x="1135153" y="537559"/>
                </a:lnTo>
                <a:lnTo>
                  <a:pt x="1113758" y="569245"/>
                </a:lnTo>
                <a:lnTo>
                  <a:pt x="1082028" y="590597"/>
                </a:lnTo>
                <a:lnTo>
                  <a:pt x="1043178" y="598424"/>
                </a:lnTo>
                <a:lnTo>
                  <a:pt x="476250" y="598424"/>
                </a:lnTo>
                <a:lnTo>
                  <a:pt x="377952" y="963167"/>
                </a:lnTo>
                <a:lnTo>
                  <a:pt x="190500" y="598424"/>
                </a:lnTo>
                <a:lnTo>
                  <a:pt x="99695" y="598424"/>
                </a:lnTo>
                <a:lnTo>
                  <a:pt x="60864" y="590597"/>
                </a:lnTo>
                <a:lnTo>
                  <a:pt x="29178" y="569245"/>
                </a:lnTo>
                <a:lnTo>
                  <a:pt x="7826" y="537559"/>
                </a:lnTo>
                <a:lnTo>
                  <a:pt x="0" y="498728"/>
                </a:lnTo>
                <a:lnTo>
                  <a:pt x="0" y="349123"/>
                </a:lnTo>
                <a:lnTo>
                  <a:pt x="0" y="996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50128" y="1065148"/>
            <a:ext cx="888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cs typeface="Constantia"/>
              </a:rPr>
              <a:t>Begin  </a:t>
            </a:r>
            <a:r>
              <a:rPr sz="14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400" dirty="0">
                <a:solidFill>
                  <a:srgbClr val="FFFFFF"/>
                </a:solidFill>
                <a:cs typeface="Constantia"/>
              </a:rPr>
              <a:t>o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n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nec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tio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</a:t>
            </a:r>
            <a:endParaRPr sz="1400" dirty="0"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57724"/>
          </a:xfrm>
          <a:prstGeom prst="rect">
            <a:avLst/>
          </a:prstGeom>
        </p:spPr>
        <p:txBody>
          <a:bodyPr vert="horz" wrap="square" lIns="0" tIns="1330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/>
              <a:t>Future Development</a:t>
            </a:r>
            <a:br>
              <a:rPr lang="en-US" spc="-15" dirty="0"/>
            </a:br>
            <a:r>
              <a:rPr lang="en-US" sz="2800" spc="-15" dirty="0"/>
              <a:t>Amateur Radio Digital Open Protocol (ARDOP)</a:t>
            </a:r>
            <a:endParaRPr sz="2800" spc="-1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9" y="1905000"/>
            <a:ext cx="7178662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8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04377"/>
          </a:xfrm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5" dirty="0"/>
              <a:t>Conclusion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21383"/>
            <a:ext cx="7776209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use continues to grow, especially for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EmComm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Development Team continues to enhance capabilities to adapt to changing needs.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 Express is the recommended client application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Familiar e-mail like user interface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Flexible connection options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HTML form support</a:t>
            </a:r>
          </a:p>
          <a:p>
            <a:pPr marL="744220" lvl="1" indent="-274320"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Used by most local teams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endParaRPr lang="en-US" sz="2600" spc="-70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6971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466344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Composing A</a:t>
            </a:r>
            <a:r>
              <a:rPr sz="4000" spc="-60" dirty="0"/>
              <a:t> </a:t>
            </a:r>
            <a:r>
              <a:rPr sz="4000" spc="-10" dirty="0"/>
              <a:t>Message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8509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850900" y="838200"/>
                </a:lnTo>
                <a:lnTo>
                  <a:pt x="895055" y="831083"/>
                </a:lnTo>
                <a:lnTo>
                  <a:pt x="933404" y="811263"/>
                </a:lnTo>
                <a:lnTo>
                  <a:pt x="963645" y="781031"/>
                </a:lnTo>
                <a:lnTo>
                  <a:pt x="983477" y="742679"/>
                </a:lnTo>
                <a:lnTo>
                  <a:pt x="990600" y="698500"/>
                </a:lnTo>
                <a:lnTo>
                  <a:pt x="990600" y="349250"/>
                </a:lnTo>
                <a:lnTo>
                  <a:pt x="1368016" y="349250"/>
                </a:lnTo>
                <a:lnTo>
                  <a:pt x="990600" y="139700"/>
                </a:lnTo>
                <a:lnTo>
                  <a:pt x="983477" y="95520"/>
                </a:lnTo>
                <a:lnTo>
                  <a:pt x="963645" y="57168"/>
                </a:lnTo>
                <a:lnTo>
                  <a:pt x="933404" y="26936"/>
                </a:lnTo>
                <a:lnTo>
                  <a:pt x="895055" y="7116"/>
                </a:lnTo>
                <a:lnTo>
                  <a:pt x="850900" y="0"/>
                </a:lnTo>
                <a:close/>
              </a:path>
              <a:path w="1393190" h="838200">
                <a:moveTo>
                  <a:pt x="1368016" y="349250"/>
                </a:moveTo>
                <a:lnTo>
                  <a:pt x="990600" y="349250"/>
                </a:lnTo>
                <a:lnTo>
                  <a:pt x="1392948" y="363092"/>
                </a:lnTo>
                <a:lnTo>
                  <a:pt x="1368016" y="3492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577850" y="0"/>
                </a:lnTo>
                <a:lnTo>
                  <a:pt x="825500" y="0"/>
                </a:lnTo>
                <a:lnTo>
                  <a:pt x="850900" y="0"/>
                </a:lnTo>
                <a:lnTo>
                  <a:pt x="895055" y="7116"/>
                </a:lnTo>
                <a:lnTo>
                  <a:pt x="933404" y="26936"/>
                </a:lnTo>
                <a:lnTo>
                  <a:pt x="963645" y="57168"/>
                </a:lnTo>
                <a:lnTo>
                  <a:pt x="983477" y="95520"/>
                </a:lnTo>
                <a:lnTo>
                  <a:pt x="990600" y="139700"/>
                </a:lnTo>
                <a:lnTo>
                  <a:pt x="1392948" y="363092"/>
                </a:lnTo>
                <a:lnTo>
                  <a:pt x="990600" y="349250"/>
                </a:lnTo>
                <a:lnTo>
                  <a:pt x="990600" y="698500"/>
                </a:lnTo>
                <a:lnTo>
                  <a:pt x="983477" y="742679"/>
                </a:lnTo>
                <a:lnTo>
                  <a:pt x="963645" y="781031"/>
                </a:lnTo>
                <a:lnTo>
                  <a:pt x="933404" y="811263"/>
                </a:lnTo>
                <a:lnTo>
                  <a:pt x="895055" y="831083"/>
                </a:lnTo>
                <a:lnTo>
                  <a:pt x="850900" y="838200"/>
                </a:lnTo>
                <a:lnTo>
                  <a:pt x="825500" y="838200"/>
                </a:lnTo>
                <a:lnTo>
                  <a:pt x="5778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43" y="1764410"/>
            <a:ext cx="66865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New  </a:t>
            </a:r>
            <a:r>
              <a:rPr sz="1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Button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969645" y="457200"/>
                </a:moveTo>
                <a:lnTo>
                  <a:pt x="702945" y="457200"/>
                </a:lnTo>
                <a:lnTo>
                  <a:pt x="0" y="1662938"/>
                </a:lnTo>
                <a:lnTo>
                  <a:pt x="969645" y="457200"/>
                </a:lnTo>
                <a:close/>
              </a:path>
              <a:path w="1591945" h="1663064">
                <a:moveTo>
                  <a:pt x="1515745" y="0"/>
                </a:moveTo>
                <a:lnTo>
                  <a:pt x="601345" y="0"/>
                </a:lnTo>
                <a:lnTo>
                  <a:pt x="571704" y="5994"/>
                </a:lnTo>
                <a:lnTo>
                  <a:pt x="547481" y="22336"/>
                </a:lnTo>
                <a:lnTo>
                  <a:pt x="531139" y="46559"/>
                </a:lnTo>
                <a:lnTo>
                  <a:pt x="525145" y="76200"/>
                </a:lnTo>
                <a:lnTo>
                  <a:pt x="525145" y="381000"/>
                </a:lnTo>
                <a:lnTo>
                  <a:pt x="531139" y="410640"/>
                </a:lnTo>
                <a:lnTo>
                  <a:pt x="547481" y="434863"/>
                </a:lnTo>
                <a:lnTo>
                  <a:pt x="571704" y="451205"/>
                </a:lnTo>
                <a:lnTo>
                  <a:pt x="601345" y="457200"/>
                </a:lnTo>
                <a:lnTo>
                  <a:pt x="1515745" y="457200"/>
                </a:lnTo>
                <a:lnTo>
                  <a:pt x="1545385" y="451205"/>
                </a:lnTo>
                <a:lnTo>
                  <a:pt x="1569608" y="434863"/>
                </a:lnTo>
                <a:lnTo>
                  <a:pt x="1585950" y="410640"/>
                </a:lnTo>
                <a:lnTo>
                  <a:pt x="1591945" y="381000"/>
                </a:lnTo>
                <a:lnTo>
                  <a:pt x="1591945" y="76200"/>
                </a:lnTo>
                <a:lnTo>
                  <a:pt x="1585950" y="46559"/>
                </a:lnTo>
                <a:lnTo>
                  <a:pt x="1569608" y="22336"/>
                </a:lnTo>
                <a:lnTo>
                  <a:pt x="1545385" y="5994"/>
                </a:lnTo>
                <a:lnTo>
                  <a:pt x="151574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525145" y="76200"/>
                </a:moveTo>
                <a:lnTo>
                  <a:pt x="531139" y="46559"/>
                </a:lnTo>
                <a:lnTo>
                  <a:pt x="547481" y="22336"/>
                </a:lnTo>
                <a:lnTo>
                  <a:pt x="571704" y="5994"/>
                </a:lnTo>
                <a:lnTo>
                  <a:pt x="601345" y="0"/>
                </a:lnTo>
                <a:lnTo>
                  <a:pt x="702945" y="0"/>
                </a:lnTo>
                <a:lnTo>
                  <a:pt x="969645" y="0"/>
                </a:lnTo>
                <a:lnTo>
                  <a:pt x="1515745" y="0"/>
                </a:lnTo>
                <a:lnTo>
                  <a:pt x="1545385" y="5994"/>
                </a:lnTo>
                <a:lnTo>
                  <a:pt x="1569608" y="22336"/>
                </a:lnTo>
                <a:lnTo>
                  <a:pt x="1585950" y="46559"/>
                </a:lnTo>
                <a:lnTo>
                  <a:pt x="1591945" y="76200"/>
                </a:lnTo>
                <a:lnTo>
                  <a:pt x="1591945" y="266700"/>
                </a:lnTo>
                <a:lnTo>
                  <a:pt x="1591945" y="381000"/>
                </a:lnTo>
                <a:lnTo>
                  <a:pt x="1585950" y="410640"/>
                </a:lnTo>
                <a:lnTo>
                  <a:pt x="1569608" y="434863"/>
                </a:lnTo>
                <a:lnTo>
                  <a:pt x="1545385" y="451205"/>
                </a:lnTo>
                <a:lnTo>
                  <a:pt x="1515745" y="457200"/>
                </a:lnTo>
                <a:lnTo>
                  <a:pt x="969645" y="457200"/>
                </a:lnTo>
                <a:lnTo>
                  <a:pt x="0" y="1662938"/>
                </a:lnTo>
                <a:lnTo>
                  <a:pt x="702945" y="457200"/>
                </a:lnTo>
                <a:lnTo>
                  <a:pt x="601345" y="457200"/>
                </a:lnTo>
                <a:lnTo>
                  <a:pt x="571704" y="451205"/>
                </a:lnTo>
                <a:lnTo>
                  <a:pt x="547481" y="434863"/>
                </a:lnTo>
                <a:lnTo>
                  <a:pt x="531139" y="410640"/>
                </a:lnTo>
                <a:lnTo>
                  <a:pt x="525145" y="381000"/>
                </a:lnTo>
                <a:lnTo>
                  <a:pt x="525145" y="266700"/>
                </a:lnTo>
                <a:lnTo>
                  <a:pt x="525145" y="76200"/>
                </a:lnTo>
                <a:close/>
              </a:path>
            </a:pathLst>
          </a:custGeom>
          <a:ln w="25399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06995" y="1230868"/>
            <a:ext cx="5226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Post 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Ou</a:t>
            </a: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</a:t>
            </a:r>
            <a:r>
              <a:rPr sz="12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939800" y="235585"/>
                </a:moveTo>
                <a:lnTo>
                  <a:pt x="127000" y="235585"/>
                </a:lnTo>
                <a:lnTo>
                  <a:pt x="77565" y="245570"/>
                </a:lnTo>
                <a:lnTo>
                  <a:pt x="37196" y="272795"/>
                </a:lnTo>
                <a:lnTo>
                  <a:pt x="9980" y="313166"/>
                </a:lnTo>
                <a:lnTo>
                  <a:pt x="0" y="362585"/>
                </a:lnTo>
                <a:lnTo>
                  <a:pt x="0" y="870585"/>
                </a:lnTo>
                <a:lnTo>
                  <a:pt x="9980" y="920003"/>
                </a:lnTo>
                <a:lnTo>
                  <a:pt x="37196" y="960374"/>
                </a:lnTo>
                <a:lnTo>
                  <a:pt x="77565" y="987599"/>
                </a:lnTo>
                <a:lnTo>
                  <a:pt x="127000" y="997585"/>
                </a:lnTo>
                <a:lnTo>
                  <a:pt x="939800" y="997585"/>
                </a:lnTo>
                <a:lnTo>
                  <a:pt x="989218" y="987599"/>
                </a:lnTo>
                <a:lnTo>
                  <a:pt x="1029589" y="960374"/>
                </a:lnTo>
                <a:lnTo>
                  <a:pt x="1056814" y="920003"/>
                </a:lnTo>
                <a:lnTo>
                  <a:pt x="1066800" y="870585"/>
                </a:lnTo>
                <a:lnTo>
                  <a:pt x="1066800" y="553085"/>
                </a:lnTo>
                <a:lnTo>
                  <a:pt x="1601599" y="362585"/>
                </a:lnTo>
                <a:lnTo>
                  <a:pt x="1066800" y="362585"/>
                </a:lnTo>
                <a:lnTo>
                  <a:pt x="1056814" y="313166"/>
                </a:lnTo>
                <a:lnTo>
                  <a:pt x="1029588" y="272796"/>
                </a:lnTo>
                <a:lnTo>
                  <a:pt x="989218" y="245570"/>
                </a:lnTo>
                <a:lnTo>
                  <a:pt x="939800" y="235585"/>
                </a:lnTo>
                <a:close/>
              </a:path>
              <a:path w="2620010" h="997585">
                <a:moveTo>
                  <a:pt x="2619502" y="0"/>
                </a:moveTo>
                <a:lnTo>
                  <a:pt x="1066800" y="362585"/>
                </a:lnTo>
                <a:lnTo>
                  <a:pt x="1601599" y="362585"/>
                </a:lnTo>
                <a:lnTo>
                  <a:pt x="2619502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0" y="362585"/>
                </a:moveTo>
                <a:lnTo>
                  <a:pt x="9980" y="313166"/>
                </a:lnTo>
                <a:lnTo>
                  <a:pt x="37196" y="272795"/>
                </a:lnTo>
                <a:lnTo>
                  <a:pt x="77565" y="245570"/>
                </a:lnTo>
                <a:lnTo>
                  <a:pt x="127000" y="235585"/>
                </a:lnTo>
                <a:lnTo>
                  <a:pt x="622300" y="235585"/>
                </a:lnTo>
                <a:lnTo>
                  <a:pt x="889000" y="235585"/>
                </a:lnTo>
                <a:lnTo>
                  <a:pt x="939800" y="235585"/>
                </a:lnTo>
                <a:lnTo>
                  <a:pt x="989218" y="245570"/>
                </a:lnTo>
                <a:lnTo>
                  <a:pt x="1029588" y="272796"/>
                </a:lnTo>
                <a:lnTo>
                  <a:pt x="1056814" y="313166"/>
                </a:lnTo>
                <a:lnTo>
                  <a:pt x="1066800" y="362585"/>
                </a:lnTo>
                <a:lnTo>
                  <a:pt x="2619502" y="0"/>
                </a:lnTo>
                <a:lnTo>
                  <a:pt x="1066800" y="553085"/>
                </a:lnTo>
                <a:lnTo>
                  <a:pt x="1066800" y="870585"/>
                </a:lnTo>
                <a:lnTo>
                  <a:pt x="1056814" y="920003"/>
                </a:lnTo>
                <a:lnTo>
                  <a:pt x="1029589" y="960374"/>
                </a:lnTo>
                <a:lnTo>
                  <a:pt x="989218" y="987599"/>
                </a:lnTo>
                <a:lnTo>
                  <a:pt x="939800" y="997585"/>
                </a:lnTo>
                <a:lnTo>
                  <a:pt x="889000" y="997585"/>
                </a:lnTo>
                <a:lnTo>
                  <a:pt x="622300" y="997585"/>
                </a:lnTo>
                <a:lnTo>
                  <a:pt x="127000" y="997585"/>
                </a:lnTo>
                <a:lnTo>
                  <a:pt x="77565" y="987599"/>
                </a:lnTo>
                <a:lnTo>
                  <a:pt x="37196" y="960374"/>
                </a:lnTo>
                <a:lnTo>
                  <a:pt x="9980" y="920003"/>
                </a:lnTo>
                <a:lnTo>
                  <a:pt x="0" y="870585"/>
                </a:lnTo>
                <a:lnTo>
                  <a:pt x="0" y="553085"/>
                </a:lnTo>
                <a:lnTo>
                  <a:pt x="0" y="36258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309" y="3774440"/>
            <a:ext cx="67246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Multiple 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ec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  and</a:t>
            </a:r>
            <a:r>
              <a:rPr sz="12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CC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6153" y="4571745"/>
            <a:ext cx="8445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 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ta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hmen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972947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972947" y="685800"/>
                </a:lnTo>
                <a:lnTo>
                  <a:pt x="1017434" y="676816"/>
                </a:lnTo>
                <a:lnTo>
                  <a:pt x="1053766" y="652319"/>
                </a:lnTo>
                <a:lnTo>
                  <a:pt x="1078263" y="615987"/>
                </a:lnTo>
                <a:lnTo>
                  <a:pt x="1087247" y="571500"/>
                </a:lnTo>
                <a:lnTo>
                  <a:pt x="2624201" y="459231"/>
                </a:lnTo>
                <a:lnTo>
                  <a:pt x="1087247" y="400050"/>
                </a:lnTo>
                <a:lnTo>
                  <a:pt x="1087247" y="114300"/>
                </a:lnTo>
                <a:lnTo>
                  <a:pt x="1078263" y="69812"/>
                </a:lnTo>
                <a:lnTo>
                  <a:pt x="1053766" y="33480"/>
                </a:lnTo>
                <a:lnTo>
                  <a:pt x="1017434" y="8983"/>
                </a:lnTo>
                <a:lnTo>
                  <a:pt x="97294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634225" y="0"/>
                </a:lnTo>
                <a:lnTo>
                  <a:pt x="906043" y="0"/>
                </a:lnTo>
                <a:lnTo>
                  <a:pt x="972947" y="0"/>
                </a:lnTo>
                <a:lnTo>
                  <a:pt x="1017434" y="8983"/>
                </a:lnTo>
                <a:lnTo>
                  <a:pt x="1053766" y="33480"/>
                </a:lnTo>
                <a:lnTo>
                  <a:pt x="1078263" y="69812"/>
                </a:lnTo>
                <a:lnTo>
                  <a:pt x="1087247" y="114300"/>
                </a:lnTo>
                <a:lnTo>
                  <a:pt x="1087247" y="400050"/>
                </a:lnTo>
                <a:lnTo>
                  <a:pt x="2624201" y="459231"/>
                </a:lnTo>
                <a:lnTo>
                  <a:pt x="1087247" y="571500"/>
                </a:lnTo>
                <a:lnTo>
                  <a:pt x="1078263" y="615987"/>
                </a:lnTo>
                <a:lnTo>
                  <a:pt x="1053766" y="652319"/>
                </a:lnTo>
                <a:lnTo>
                  <a:pt x="1017434" y="676816"/>
                </a:lnTo>
                <a:lnTo>
                  <a:pt x="972947" y="685800"/>
                </a:lnTo>
                <a:lnTo>
                  <a:pt x="906043" y="685800"/>
                </a:lnTo>
                <a:lnTo>
                  <a:pt x="63422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1000" y="2895600"/>
            <a:ext cx="84518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14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“To”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</a:t>
            </a:r>
            <a:r>
              <a:rPr sz="1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“CC”</a:t>
            </a:r>
            <a:r>
              <a:rPr sz="14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  contacts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25" name="object 17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 txBox="1"/>
          <p:nvPr/>
        </p:nvSpPr>
        <p:spPr>
          <a:xfrm>
            <a:off x="3810000" y="3810000"/>
            <a:ext cx="844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Request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Read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Receipt</a:t>
            </a:r>
            <a:endParaRPr sz="12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479298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Address</a:t>
            </a:r>
            <a:r>
              <a:rPr lang="en-US" sz="4000" spc="-10" dirty="0"/>
              <a:t> Book Support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44346"/>
            <a:ext cx="63627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 of Standard Addresses for EMCOMM is Encouraged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850974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479298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Using </a:t>
            </a:r>
            <a:r>
              <a:rPr sz="4000" spc="-20" dirty="0"/>
              <a:t>Group</a:t>
            </a:r>
            <a:r>
              <a:rPr sz="4000" spc="-45" dirty="0"/>
              <a:t> </a:t>
            </a:r>
            <a:r>
              <a:rPr sz="4000" spc="-10" dirty="0"/>
              <a:t>Addresses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44346"/>
            <a:ext cx="636270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“Files”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followed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 “Group</a:t>
            </a:r>
            <a:r>
              <a:rPr sz="2600" spc="-2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Address…”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group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name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“To”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“CC”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fields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905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557072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Tactical Address Support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1244346"/>
            <a:ext cx="63627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Adding additional call signs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42327"/>
            <a:ext cx="6610587" cy="432911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667000" y="2895600"/>
            <a:ext cx="7573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7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1505</Words>
  <Application>Microsoft Office PowerPoint</Application>
  <PresentationFormat>On-screen Show (4:3)</PresentationFormat>
  <Paragraphs>230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Constantia</vt:lpstr>
      <vt:lpstr>Times New Roman</vt:lpstr>
      <vt:lpstr>Wingdings</vt:lpstr>
      <vt:lpstr>Office Theme</vt:lpstr>
      <vt:lpstr>PowerPoint Presentation</vt:lpstr>
      <vt:lpstr>What Winlink offers for EMCOMM</vt:lpstr>
      <vt:lpstr>What Winlink offers for EMCOMM (more)</vt:lpstr>
      <vt:lpstr>Winlink Connection Modes</vt:lpstr>
      <vt:lpstr>RMS Express Main Screen</vt:lpstr>
      <vt:lpstr>Composing A Message</vt:lpstr>
      <vt:lpstr>Address Book Support</vt:lpstr>
      <vt:lpstr>Using Group Addresses</vt:lpstr>
      <vt:lpstr>Tactical Address Support</vt:lpstr>
      <vt:lpstr>Tactical Address Support</vt:lpstr>
      <vt:lpstr>Tactical Address Support</vt:lpstr>
      <vt:lpstr>Tactical Address Support</vt:lpstr>
      <vt:lpstr>Creating Message Templates</vt:lpstr>
      <vt:lpstr>Using a Message Template</vt:lpstr>
      <vt:lpstr>Using a Message Template</vt:lpstr>
      <vt:lpstr>Using a Message Template</vt:lpstr>
      <vt:lpstr>Message Attachments</vt:lpstr>
      <vt:lpstr>Message Attachments</vt:lpstr>
      <vt:lpstr>Pending Message In Outbox</vt:lpstr>
      <vt:lpstr>Reading Incoming Messages</vt:lpstr>
      <vt:lpstr>Notification of Read Acknowledgement</vt:lpstr>
      <vt:lpstr>Message Receipt Acknowledgements</vt:lpstr>
      <vt:lpstr>RMS Express Message Review</vt:lpstr>
      <vt:lpstr>RMS Express HTML Forms</vt:lpstr>
      <vt:lpstr>HTML Form and Template Set</vt:lpstr>
      <vt:lpstr>RMS Express Forms ICS form for data entry in browser</vt:lpstr>
      <vt:lpstr>RMS Express Forms Completed form ready to send</vt:lpstr>
      <vt:lpstr>Available RMS Express Forms (ICS)</vt:lpstr>
      <vt:lpstr>Available RMS Express Forms (general)</vt:lpstr>
      <vt:lpstr>Initial Packet Setup Sound Card Virtual TNC</vt:lpstr>
      <vt:lpstr>Winlink Peer-To-Peer Radio-Only Operation</vt:lpstr>
      <vt:lpstr>P2P Message  Set to P2P, addressed to receiving station</vt:lpstr>
      <vt:lpstr>Packet P2P Session Log  Connect, login, send message, log off</vt:lpstr>
      <vt:lpstr>Using the Local Network  Local Packet Gateway Stations</vt:lpstr>
      <vt:lpstr>Using the Local Network  Local Packet Gateway Stations, nodes and digipeaters</vt:lpstr>
      <vt:lpstr>Using the Local Network  Digipeaters and Nodes</vt:lpstr>
      <vt:lpstr>Using the Local Network  Digipeaters and Nodes</vt:lpstr>
      <vt:lpstr>Using the Local Network  Digipeaters and Nodes</vt:lpstr>
      <vt:lpstr>Using the Local Network  Digipeaters and Nodes</vt:lpstr>
      <vt:lpstr>Winlink Radio-Only Network Local networks connected by HF, regional or long distance</vt:lpstr>
      <vt:lpstr>Catalog Information Requests</vt:lpstr>
      <vt:lpstr>RMS Express Query Catalog</vt:lpstr>
      <vt:lpstr>Weather Map Image Returned for Request</vt:lpstr>
      <vt:lpstr>Winlink Position Reports</vt:lpstr>
      <vt:lpstr>Posting a Position Report</vt:lpstr>
      <vt:lpstr>Winlink.org Real-time Position Report Page</vt:lpstr>
      <vt:lpstr>RMSMessageLog ICS-309 Generator</vt:lpstr>
      <vt:lpstr>Generated ICS-309 PDF Message Log Report</vt:lpstr>
      <vt:lpstr>Future Development Amateur Radio Digital Open Protocol (ARDOP)</vt:lpstr>
      <vt:lpstr>Future Development Amateur Radio Digital Open Protocol (ARDOP)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Winlink</dc:title>
  <dc:subject>ARRL Webinar on Winlink</dc:subject>
  <dc:creator>Phil Sherrod - W4PHS, NS7C</dc:creator>
  <dc:description>NS7C updates, 2/2016</dc:description>
  <cp:lastModifiedBy>admin</cp:lastModifiedBy>
  <cp:revision>96</cp:revision>
  <dcterms:created xsi:type="dcterms:W3CDTF">2016-02-12T06:38:49Z</dcterms:created>
  <dcterms:modified xsi:type="dcterms:W3CDTF">2016-04-10T05:35:23Z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2016-02-12T00:00:00Z</vt:filetime>
  </property>
</Properties>
</file>