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2" r:id="rId4"/>
    <p:sldId id="303" r:id="rId5"/>
    <p:sldId id="258" r:id="rId6"/>
    <p:sldId id="259" r:id="rId7"/>
    <p:sldId id="312" r:id="rId8"/>
    <p:sldId id="260" r:id="rId9"/>
    <p:sldId id="261" r:id="rId10"/>
    <p:sldId id="262" r:id="rId11"/>
    <p:sldId id="263" r:id="rId12"/>
    <p:sldId id="264" r:id="rId13"/>
    <p:sldId id="265" r:id="rId14"/>
    <p:sldId id="301" r:id="rId15"/>
    <p:sldId id="267" r:id="rId16"/>
    <p:sldId id="269" r:id="rId17"/>
    <p:sldId id="270" r:id="rId18"/>
    <p:sldId id="273" r:id="rId19"/>
    <p:sldId id="274" r:id="rId20"/>
    <p:sldId id="299" r:id="rId21"/>
    <p:sldId id="280" r:id="rId22"/>
    <p:sldId id="287" r:id="rId23"/>
    <p:sldId id="310" r:id="rId24"/>
    <p:sldId id="306" r:id="rId25"/>
    <p:sldId id="311" r:id="rId26"/>
    <p:sldId id="308" r:id="rId27"/>
    <p:sldId id="309" r:id="rId28"/>
    <p:sldId id="294" r:id="rId29"/>
    <p:sldId id="304" r:id="rId30"/>
    <p:sldId id="313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9A7"/>
    <a:srgbClr val="F0E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4A42-35D3-475D-859F-5D47EA34D04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31332-2DC4-4925-8C1F-4057EAC53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729741"/>
            <a:ext cx="8255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7222-B797-41BE-8E11-3A195BC0A1EA}" type="datetime1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074B-0599-4AEE-BB3F-5503FDD52A88}" type="datetime1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149B-A553-449A-9ACD-ADA452BD794B}" type="datetime1">
              <a:rPr lang="en-US" smtClean="0"/>
              <a:pPr/>
              <a:t>3/21/2016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4567-6039-4AA3-967E-28ED43A84F37}" type="datetime1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8458-E0EC-49F7-91E3-FCB36BB032FE}" type="datetime1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26" name="Picture 25" descr="Picture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2450390" cy="755842"/>
          </a:xfrm>
          <a:prstGeom prst="rect">
            <a:avLst/>
          </a:prstGeom>
        </p:spPr>
      </p:pic>
      <p:pic>
        <p:nvPicPr>
          <p:cNvPr id="28" name="Picture 27" descr="Picture2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38200" y="4114800"/>
            <a:ext cx="4900779" cy="1511683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685800" y="1981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</a:t>
            </a:r>
            <a:r>
              <a:rPr lang="en-US" sz="5400" b="0" baseline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 – </a:t>
            </a:r>
            <a:r>
              <a:rPr lang="en-US" sz="5400" b="0" baseline="0" dirty="0" err="1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Winlink</a:t>
            </a:r>
            <a:endParaRPr lang="en-US" sz="5400" b="0" baseline="0" dirty="0">
              <a:solidFill>
                <a:srgbClr val="E5F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0" baseline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Radio E-Mail System</a:t>
            </a:r>
            <a:endParaRPr lang="en-US" sz="5400" b="0" dirty="0">
              <a:solidFill>
                <a:srgbClr val="E5F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49478"/>
            <a:ext cx="8255000" cy="117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21383"/>
            <a:ext cx="8072119" cy="404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554" y="6556200"/>
            <a:ext cx="25742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C926-2CFA-4779-B23D-EB3D963B5F27}" type="datetime1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autoupdate.winlink.org/User%20Program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tp://autoupdate.winlink.org/User%20Progra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Winlink </a:t>
            </a:r>
            <a:r>
              <a:rPr sz="3600" spc="-5" dirty="0"/>
              <a:t>Connection</a:t>
            </a:r>
            <a:r>
              <a:rPr sz="3600" spc="-130" dirty="0"/>
              <a:t> </a:t>
            </a:r>
            <a:r>
              <a:rPr sz="3600" dirty="0"/>
              <a:t>Modes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73961"/>
            <a:ext cx="8058784" cy="5483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400" b="1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Telnet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Non-radio connection through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Internet.</a:t>
            </a:r>
            <a:r>
              <a:rPr lang="en-US" sz="24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</a:t>
            </a:r>
            <a:endParaRPr lang="en-US" sz="2400" u="sng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lang="en-US" sz="2400" u="sng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trainin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lang="en-US" sz="24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(no radio equipment required)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</a:t>
            </a:r>
            <a:r>
              <a:rPr lang="en-US" sz="24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if</a:t>
            </a:r>
            <a:r>
              <a:rPr lang="en-US" sz="24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lang="en-US" sz="24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</a:t>
            </a:r>
            <a:r>
              <a:rPr lang="en-US" sz="24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</a:t>
            </a:r>
            <a:r>
              <a:rPr lang="en-US" sz="24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network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lang="en-US" sz="24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busy.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VHF/UHF</a:t>
            </a:r>
            <a:r>
              <a:rPr lang="en-US" sz="2400" b="1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Packet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(local LOS propagation)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lang="en-US" sz="24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4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653415" algn="l"/>
              </a:tabLst>
            </a:pPr>
            <a:r>
              <a:rPr lang="en-US" sz="22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9600 </a:t>
            </a:r>
            <a:r>
              <a:rPr lang="en-US" sz="22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baud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2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Fast,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reliable, </a:t>
            </a:r>
            <a:r>
              <a:rPr lang="en-US" sz="2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range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limited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</a:t>
            </a:r>
            <a:r>
              <a:rPr lang="en-US" sz="2200" spc="-1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$400</a:t>
            </a:r>
            <a:endParaRPr lang="en-US" sz="2200" dirty="0">
              <a:latin typeface="Calibri" pitchFamily="34" charset="0"/>
              <a:cs typeface="Constantia"/>
            </a:endParaRPr>
          </a:p>
          <a:p>
            <a:pPr marL="652780">
              <a:lnSpc>
                <a:spcPct val="100000"/>
              </a:lnSpc>
            </a:pP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</a:t>
            </a:r>
            <a:r>
              <a:rPr lang="en-US" sz="2200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Kantronics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SCS</a:t>
            </a:r>
            <a:r>
              <a:rPr lang="en-US" sz="2200" spc="-2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Tracker).</a:t>
            </a:r>
            <a:endParaRPr lang="en-US" sz="2200" dirty="0">
              <a:latin typeface="Calibri" pitchFamily="34" charset="0"/>
              <a:cs typeface="Constantia"/>
            </a:endParaRPr>
          </a:p>
          <a:p>
            <a:pPr marL="652780" marR="1080770" lvl="1" indent="-247015">
              <a:lnSpc>
                <a:spcPct val="100000"/>
              </a:lnSpc>
              <a:spcBef>
                <a:spcPts val="52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653415" algn="l"/>
              </a:tabLst>
            </a:pPr>
            <a:r>
              <a:rPr lang="en-US" sz="22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1200 baud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2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Slower,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 can use 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inexpensive</a:t>
            </a:r>
            <a:r>
              <a:rPr lang="en-US" sz="22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Byonics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 </a:t>
            </a:r>
            <a:r>
              <a:rPr lang="en-US" sz="22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TinyTrak-4, TNC-X, or soundcard</a:t>
            </a:r>
            <a:r>
              <a:rPr lang="en-US" sz="22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modems.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 </a:t>
            </a:r>
            <a:r>
              <a:rPr sz="24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“Poor</a:t>
            </a:r>
            <a:r>
              <a:rPr sz="24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man’s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”.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</a:t>
            </a:r>
            <a:r>
              <a:rPr sz="24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</a:t>
            </a:r>
            <a:r>
              <a:rPr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  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Pactor,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operates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inexpensive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card</a:t>
            </a:r>
            <a:r>
              <a:rPr sz="2400" spc="-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device 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($100)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s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peed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between Pactor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4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3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marR="473709" indent="-274320"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lang="en-US" sz="24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lang="en-US" sz="2400" b="1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1,</a:t>
            </a:r>
            <a:r>
              <a:rPr lang="en-US" sz="24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2, 3</a:t>
            </a:r>
            <a:r>
              <a:rPr lang="en-US" sz="2400" b="1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4</a:t>
            </a:r>
            <a:r>
              <a:rPr lang="en-US" sz="2400" b="1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Fast</a:t>
            </a:r>
            <a:r>
              <a:rPr lang="en-US"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reliable</a:t>
            </a:r>
            <a:r>
              <a:rPr lang="en-US" sz="24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</a:t>
            </a:r>
            <a:r>
              <a:rPr lang="en-US" sz="24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</a:t>
            </a:r>
            <a:r>
              <a:rPr lang="en-US"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 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expensive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</a:t>
            </a:r>
            <a:r>
              <a:rPr lang="en-US" sz="24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($1500+).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600" spc="-10" dirty="0"/>
              <a:t>Levels </a:t>
            </a:r>
            <a:r>
              <a:rPr sz="3600" spc="-5" dirty="0"/>
              <a:t>of Message </a:t>
            </a:r>
            <a:r>
              <a:rPr sz="3600" spc="-25" dirty="0"/>
              <a:t>Validation </a:t>
            </a:r>
            <a:r>
              <a:rPr sz="3600" dirty="0"/>
              <a:t>&amp;</a:t>
            </a:r>
            <a:r>
              <a:rPr sz="3600" spc="-60" dirty="0"/>
              <a:t> </a:t>
            </a:r>
            <a:r>
              <a:rPr sz="3600" spc="-10" dirty="0"/>
              <a:t>Correction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357121"/>
            <a:ext cx="7634605" cy="476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b="1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 </a:t>
            </a:r>
            <a:r>
              <a:rPr sz="26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validation </a:t>
            </a:r>
            <a:r>
              <a:rPr sz="26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</a:t>
            </a:r>
            <a:r>
              <a:rPr sz="26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correction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sz="2600" spc="-409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RTTY,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BPSK-31.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marR="571500" indent="-274320" algn="just">
              <a:lnSpc>
                <a:spcPts val="2810"/>
              </a:lnSpc>
              <a:spcBef>
                <a:spcPts val="1864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b="1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Forward </a:t>
            </a:r>
            <a:r>
              <a:rPr sz="26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Error Correction (FEC)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Redundant  information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transmitted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minor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errors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can be 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corrected: 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MT63,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Olivia,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QPSK-31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marR="215265" indent="-274320">
              <a:lnSpc>
                <a:spcPts val="2810"/>
              </a:lnSpc>
              <a:spcBef>
                <a:spcPts val="182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1523365" algn="l"/>
              </a:tabLst>
            </a:pPr>
            <a:r>
              <a:rPr sz="26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Automatic Repeat Request </a:t>
            </a:r>
            <a:r>
              <a:rPr sz="26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(ARQ)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Positive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negative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packet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acknowledgements from</a:t>
            </a:r>
            <a:r>
              <a:rPr sz="2600" spc="-4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receiving 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station:	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Pactor, 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Winmor,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Packet,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TCP/IP</a:t>
            </a:r>
            <a:r>
              <a:rPr lang="en-US"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47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sz="2600" spc="-1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both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FEC</a:t>
            </a:r>
            <a:r>
              <a:rPr sz="26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ARQ.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5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Only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ARQ</a:t>
            </a:r>
            <a:r>
              <a:rPr sz="26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provides</a:t>
            </a:r>
            <a:r>
              <a:rPr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100%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accurate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delivery.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5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Accuracy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essential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600" spc="-3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EmComm.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27487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Resources </a:t>
            </a:r>
            <a:r>
              <a:rPr sz="4000" spc="-5" dirty="0"/>
              <a:t>Needed </a:t>
            </a:r>
            <a:r>
              <a:rPr sz="4000" spc="-35" dirty="0"/>
              <a:t>for </a:t>
            </a:r>
            <a:r>
              <a:rPr sz="4000" spc="-5" dirty="0"/>
              <a:t>RMS</a:t>
            </a:r>
            <a:r>
              <a:rPr sz="4000" spc="50" dirty="0"/>
              <a:t> </a:t>
            </a:r>
            <a:r>
              <a:rPr sz="4000" spc="-15" dirty="0"/>
              <a:t>Express</a:t>
            </a:r>
            <a:br>
              <a:rPr lang="en-US" sz="4000" spc="-15" dirty="0"/>
            </a:br>
            <a:r>
              <a:rPr lang="en-US" sz="2800" spc="-15" dirty="0"/>
              <a:t>VHF/UHF Packet Radio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05000"/>
            <a:ext cx="7982584" cy="45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Computer</a:t>
            </a:r>
            <a:r>
              <a:rPr sz="2600" spc="-1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running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Windows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XP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through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Windows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10.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.NET 3.5</a:t>
            </a:r>
            <a:r>
              <a:rPr sz="2600" spc="-1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framework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Express</a:t>
            </a:r>
            <a:r>
              <a:rPr sz="2600" spc="-1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V/U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(1200/9600) or speaker/mic connection</a:t>
            </a:r>
            <a:r>
              <a:rPr lang="en-US"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(1200 only).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ts val="2965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SignaLink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similar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USB soundcard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interface</a:t>
            </a:r>
            <a:r>
              <a:rPr lang="en-US" sz="26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or Packet TNC (</a:t>
            </a:r>
            <a:r>
              <a:rPr lang="en-US" sz="2600" spc="-204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Kantronics</a:t>
            </a:r>
            <a:r>
              <a:rPr lang="en-US" sz="26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TNC-X, MFJ, etc.). Might require a USB to Serial dongle.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Note: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Some new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radios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built-in</a:t>
            </a:r>
            <a:r>
              <a:rPr sz="2600" spc="-4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soundcards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/TNC’s.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ts val="298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</a:t>
            </a:r>
            <a:r>
              <a:rPr sz="26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downloads: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ts val="2740"/>
              </a:lnSpc>
              <a:buFont typeface="Wingdings" pitchFamily="2" charset="2"/>
              <a:buChar char="§"/>
            </a:pPr>
            <a:r>
              <a:rPr sz="2400" u="heavy" spc="-10" dirty="0">
                <a:solidFill>
                  <a:srgbClr val="FFFFFF"/>
                </a:solidFill>
                <a:latin typeface="Calibri" pitchFamily="34" charset="0"/>
                <a:cs typeface="Constantia"/>
                <a:hlinkClick r:id="rId2"/>
              </a:rPr>
              <a:t>ftp://autoupdate.winlink.org/User%20Programs/</a:t>
            </a:r>
            <a:endParaRPr sz="24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sz="26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free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donation is suggested.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SignaLink </a:t>
            </a:r>
            <a:r>
              <a:rPr sz="4000" spc="-15" dirty="0"/>
              <a:t>Soundcard</a:t>
            </a:r>
            <a:r>
              <a:rPr sz="4000" spc="-5" dirty="0"/>
              <a:t> </a:t>
            </a:r>
            <a:r>
              <a:rPr sz="4000" spc="-20" dirty="0"/>
              <a:t>Interface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49146"/>
            <a:ext cx="7617460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Simple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device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powered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USB</a:t>
            </a:r>
            <a:r>
              <a:rPr sz="2600" spc="-409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connection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Cost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about $100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including radio-specific</a:t>
            </a:r>
            <a:r>
              <a:rPr sz="2600" spc="-4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cable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needs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(sound)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or use microphone and speaker connections.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Need to run “Software TNC” application (</a:t>
            </a:r>
            <a:r>
              <a:rPr lang="en-US" sz="2600" spc="-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Direwolf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UZ7HO </a:t>
            </a:r>
            <a:r>
              <a:rPr lang="en-US" sz="2600" spc="-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soundmodem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).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4343400"/>
            <a:ext cx="3886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Packet TNC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9146"/>
            <a:ext cx="7276465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Can be simple KISS mode, or full function.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Cost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about $100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$1500.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needs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(1200/9600), or use microphone and speaker connections (1200 only).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Some radios include a built-in TNC or sound card.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 descr="Imag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966499"/>
            <a:ext cx="2134295" cy="1062701"/>
          </a:xfrm>
          <a:prstGeom prst="rect">
            <a:avLst/>
          </a:prstGeom>
        </p:spPr>
      </p:pic>
      <p:pic>
        <p:nvPicPr>
          <p:cNvPr id="50178" name="Picture 2" descr="KPC-3+ front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06756"/>
            <a:ext cx="2590800" cy="770044"/>
          </a:xfrm>
          <a:prstGeom prst="rect">
            <a:avLst/>
          </a:prstGeom>
          <a:noFill/>
        </p:spPr>
      </p:pic>
      <p:pic>
        <p:nvPicPr>
          <p:cNvPr id="50180" name="Picture 4" descr="http://www.scs-ptc.com/en/Modems_files/DR7800-A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99" y="5334000"/>
            <a:ext cx="3086099" cy="990600"/>
          </a:xfrm>
          <a:prstGeom prst="rect">
            <a:avLst/>
          </a:prstGeom>
          <a:noFill/>
        </p:spPr>
      </p:pic>
      <p:pic>
        <p:nvPicPr>
          <p:cNvPr id="1026" name="Picture 2" descr="Kenwood TH-D7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290">
            <a:off x="7313138" y="4118165"/>
            <a:ext cx="974607" cy="22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6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Installing </a:t>
            </a:r>
            <a:r>
              <a:rPr sz="4000" spc="-5" dirty="0"/>
              <a:t>RMS</a:t>
            </a:r>
            <a:r>
              <a:rPr sz="4000" spc="-20" dirty="0"/>
              <a:t> </a:t>
            </a:r>
            <a:r>
              <a:rPr sz="4000" spc="-15" dirty="0"/>
              <a:t>Express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54327"/>
            <a:ext cx="8054340" cy="435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file: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sz="2400" u="heavy" spc="-10" dirty="0">
                <a:solidFill>
                  <a:srgbClr val="FFFFFF"/>
                </a:solidFill>
                <a:latin typeface="Calibri" pitchFamily="34" charset="0"/>
                <a:cs typeface="Constantia"/>
                <a:hlinkClick r:id="rId2"/>
              </a:rPr>
              <a:t>ftp://autoupdate.winlink.org/User%20Programs/</a:t>
            </a:r>
            <a:endParaRPr sz="24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Extract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.msi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installer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Complete the setup screens (call sign, location, etc.).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Browse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C:\RMS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Express\, right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</a:t>
            </a:r>
            <a:r>
              <a:rPr sz="2600" spc="-3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buFont typeface="Wingdings" pitchFamily="2" charset="2"/>
              <a:buChar char="§"/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Express.exe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option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create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shortcut.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Note: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 will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 installed</a:t>
            </a:r>
            <a:r>
              <a:rPr sz="2600" spc="-3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automatically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marR="5156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propagation prediction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 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(for HF only)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3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file, 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xtract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.exe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installer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70644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70458"/>
            <a:ext cx="478917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RMS </a:t>
            </a:r>
            <a:r>
              <a:rPr sz="3600" spc="-10" dirty="0"/>
              <a:t>Express </a:t>
            </a:r>
            <a:r>
              <a:rPr sz="3600" dirty="0"/>
              <a:t>Main</a:t>
            </a:r>
            <a:r>
              <a:rPr sz="3600" spc="-120" dirty="0"/>
              <a:t> </a:t>
            </a:r>
            <a:r>
              <a:rPr sz="3600" spc="-10" dirty="0"/>
              <a:t>Screen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8675" y="1472946"/>
            <a:ext cx="110489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874" y="1589024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863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1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863600" y="762000"/>
                </a:lnTo>
                <a:lnTo>
                  <a:pt x="913034" y="752014"/>
                </a:lnTo>
                <a:lnTo>
                  <a:pt x="953403" y="724788"/>
                </a:lnTo>
                <a:lnTo>
                  <a:pt x="980619" y="684418"/>
                </a:lnTo>
                <a:lnTo>
                  <a:pt x="990600" y="635000"/>
                </a:lnTo>
                <a:lnTo>
                  <a:pt x="1371180" y="563879"/>
                </a:lnTo>
                <a:lnTo>
                  <a:pt x="990600" y="444500"/>
                </a:lnTo>
                <a:lnTo>
                  <a:pt x="990600" y="127000"/>
                </a:lnTo>
                <a:lnTo>
                  <a:pt x="980619" y="77581"/>
                </a:lnTo>
                <a:lnTo>
                  <a:pt x="953403" y="37211"/>
                </a:lnTo>
                <a:lnTo>
                  <a:pt x="913034" y="9985"/>
                </a:lnTo>
                <a:lnTo>
                  <a:pt x="863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874" y="1589024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127000"/>
                </a:moveTo>
                <a:lnTo>
                  <a:pt x="9980" y="77581"/>
                </a:lnTo>
                <a:lnTo>
                  <a:pt x="37196" y="37211"/>
                </a:lnTo>
                <a:lnTo>
                  <a:pt x="77565" y="9985"/>
                </a:lnTo>
                <a:lnTo>
                  <a:pt x="127000" y="0"/>
                </a:lnTo>
                <a:lnTo>
                  <a:pt x="577850" y="0"/>
                </a:lnTo>
                <a:lnTo>
                  <a:pt x="825500" y="0"/>
                </a:lnTo>
                <a:lnTo>
                  <a:pt x="863600" y="0"/>
                </a:lnTo>
                <a:lnTo>
                  <a:pt x="913034" y="9985"/>
                </a:lnTo>
                <a:lnTo>
                  <a:pt x="953403" y="37211"/>
                </a:lnTo>
                <a:lnTo>
                  <a:pt x="980619" y="77581"/>
                </a:lnTo>
                <a:lnTo>
                  <a:pt x="990600" y="127000"/>
                </a:lnTo>
                <a:lnTo>
                  <a:pt x="990600" y="444500"/>
                </a:lnTo>
                <a:lnTo>
                  <a:pt x="1371180" y="563879"/>
                </a:lnTo>
                <a:lnTo>
                  <a:pt x="990600" y="635000"/>
                </a:lnTo>
                <a:lnTo>
                  <a:pt x="980619" y="684418"/>
                </a:lnTo>
                <a:lnTo>
                  <a:pt x="953403" y="724788"/>
                </a:lnTo>
                <a:lnTo>
                  <a:pt x="913034" y="752014"/>
                </a:lnTo>
                <a:lnTo>
                  <a:pt x="863600" y="762000"/>
                </a:lnTo>
                <a:lnTo>
                  <a:pt x="825500" y="762000"/>
                </a:lnTo>
                <a:lnTo>
                  <a:pt x="57785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4445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043" y="1761235"/>
            <a:ext cx="6705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cs typeface="Constantia"/>
              </a:rPr>
              <a:t>Multiple  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call</a:t>
            </a:r>
            <a:r>
              <a:rPr sz="1300" spc="-110" dirty="0">
                <a:solidFill>
                  <a:srgbClr val="FFFFFF"/>
                </a:solidFill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signs</a:t>
            </a:r>
            <a:endParaRPr sz="1300" dirty="0"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874" y="39624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889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889000" y="609600"/>
                </a:lnTo>
                <a:lnTo>
                  <a:pt x="928545" y="601618"/>
                </a:lnTo>
                <a:lnTo>
                  <a:pt x="960840" y="579850"/>
                </a:lnTo>
                <a:lnTo>
                  <a:pt x="982615" y="547556"/>
                </a:lnTo>
                <a:lnTo>
                  <a:pt x="990600" y="508000"/>
                </a:lnTo>
                <a:lnTo>
                  <a:pt x="990600" y="254000"/>
                </a:lnTo>
                <a:lnTo>
                  <a:pt x="1321786" y="101600"/>
                </a:lnTo>
                <a:lnTo>
                  <a:pt x="990600" y="101600"/>
                </a:lnTo>
                <a:lnTo>
                  <a:pt x="982615" y="62043"/>
                </a:lnTo>
                <a:lnTo>
                  <a:pt x="960840" y="29749"/>
                </a:lnTo>
                <a:lnTo>
                  <a:pt x="928545" y="7981"/>
                </a:lnTo>
                <a:lnTo>
                  <a:pt x="889000" y="0"/>
                </a:lnTo>
                <a:close/>
              </a:path>
              <a:path w="1347470" h="609600">
                <a:moveTo>
                  <a:pt x="1347177" y="89916"/>
                </a:moveTo>
                <a:lnTo>
                  <a:pt x="990600" y="101600"/>
                </a:lnTo>
                <a:lnTo>
                  <a:pt x="1321786" y="101600"/>
                </a:lnTo>
                <a:lnTo>
                  <a:pt x="1347177" y="8991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74" y="39624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577850" y="0"/>
                </a:lnTo>
                <a:lnTo>
                  <a:pt x="825500" y="0"/>
                </a:lnTo>
                <a:lnTo>
                  <a:pt x="889000" y="0"/>
                </a:lnTo>
                <a:lnTo>
                  <a:pt x="928545" y="7981"/>
                </a:lnTo>
                <a:lnTo>
                  <a:pt x="960840" y="29749"/>
                </a:lnTo>
                <a:lnTo>
                  <a:pt x="982615" y="62043"/>
                </a:lnTo>
                <a:lnTo>
                  <a:pt x="990600" y="101600"/>
                </a:lnTo>
                <a:lnTo>
                  <a:pt x="1347177" y="89916"/>
                </a:lnTo>
                <a:lnTo>
                  <a:pt x="990600" y="254000"/>
                </a:lnTo>
                <a:lnTo>
                  <a:pt x="990600" y="508000"/>
                </a:lnTo>
                <a:lnTo>
                  <a:pt x="982615" y="547556"/>
                </a:lnTo>
                <a:lnTo>
                  <a:pt x="960840" y="579850"/>
                </a:lnTo>
                <a:lnTo>
                  <a:pt x="928545" y="601618"/>
                </a:lnTo>
                <a:lnTo>
                  <a:pt x="889000" y="609600"/>
                </a:lnTo>
                <a:lnTo>
                  <a:pt x="825500" y="609600"/>
                </a:lnTo>
                <a:lnTo>
                  <a:pt x="57785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254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9026" y="3962400"/>
            <a:ext cx="63563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</a:pPr>
            <a:r>
              <a:rPr sz="1300" spc="-40" dirty="0">
                <a:solidFill>
                  <a:srgbClr val="FFFFFF"/>
                </a:solidFill>
                <a:cs typeface="Constantia"/>
              </a:rPr>
              <a:t>P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ersonal  me</a:t>
            </a:r>
            <a:r>
              <a:rPr sz="1300" dirty="0">
                <a:solidFill>
                  <a:srgbClr val="FFFFFF"/>
                </a:solidFill>
                <a:cs typeface="Constantia"/>
              </a:rPr>
              <a:t>s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sa</a:t>
            </a:r>
            <a:r>
              <a:rPr sz="1300" spc="-40" dirty="0">
                <a:solidFill>
                  <a:srgbClr val="FFFFFF"/>
                </a:solidFill>
                <a:cs typeface="Constantia"/>
              </a:rPr>
              <a:t>g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e  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folders</a:t>
            </a:r>
            <a:endParaRPr sz="1300" dirty="0"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974" y="5662129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40">
                <a:moveTo>
                  <a:pt x="787400" y="129070"/>
                </a:moveTo>
                <a:lnTo>
                  <a:pt x="127000" y="129070"/>
                </a:lnTo>
                <a:lnTo>
                  <a:pt x="77565" y="139050"/>
                </a:lnTo>
                <a:lnTo>
                  <a:pt x="37196" y="166266"/>
                </a:lnTo>
                <a:lnTo>
                  <a:pt x="9980" y="206635"/>
                </a:lnTo>
                <a:lnTo>
                  <a:pt x="0" y="256070"/>
                </a:lnTo>
                <a:lnTo>
                  <a:pt x="0" y="764070"/>
                </a:lnTo>
                <a:lnTo>
                  <a:pt x="9980" y="813505"/>
                </a:lnTo>
                <a:lnTo>
                  <a:pt x="37196" y="853873"/>
                </a:lnTo>
                <a:lnTo>
                  <a:pt x="77565" y="881090"/>
                </a:lnTo>
                <a:lnTo>
                  <a:pt x="127000" y="891070"/>
                </a:lnTo>
                <a:lnTo>
                  <a:pt x="787400" y="891070"/>
                </a:lnTo>
                <a:lnTo>
                  <a:pt x="836834" y="881090"/>
                </a:lnTo>
                <a:lnTo>
                  <a:pt x="877203" y="853873"/>
                </a:lnTo>
                <a:lnTo>
                  <a:pt x="904419" y="813505"/>
                </a:lnTo>
                <a:lnTo>
                  <a:pt x="914400" y="764070"/>
                </a:lnTo>
                <a:lnTo>
                  <a:pt x="914400" y="446570"/>
                </a:lnTo>
                <a:lnTo>
                  <a:pt x="1093923" y="256070"/>
                </a:lnTo>
                <a:lnTo>
                  <a:pt x="914400" y="256070"/>
                </a:lnTo>
                <a:lnTo>
                  <a:pt x="904419" y="206635"/>
                </a:lnTo>
                <a:lnTo>
                  <a:pt x="877203" y="166266"/>
                </a:lnTo>
                <a:lnTo>
                  <a:pt x="836834" y="139050"/>
                </a:lnTo>
                <a:lnTo>
                  <a:pt x="787400" y="129070"/>
                </a:lnTo>
                <a:close/>
              </a:path>
              <a:path w="1335405" h="891540">
                <a:moveTo>
                  <a:pt x="1335239" y="0"/>
                </a:moveTo>
                <a:lnTo>
                  <a:pt x="914400" y="256070"/>
                </a:lnTo>
                <a:lnTo>
                  <a:pt x="1093923" y="256070"/>
                </a:lnTo>
                <a:lnTo>
                  <a:pt x="1335239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974" y="5662129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40">
                <a:moveTo>
                  <a:pt x="0" y="256070"/>
                </a:moveTo>
                <a:lnTo>
                  <a:pt x="9980" y="206635"/>
                </a:lnTo>
                <a:lnTo>
                  <a:pt x="37196" y="166266"/>
                </a:lnTo>
                <a:lnTo>
                  <a:pt x="77565" y="139050"/>
                </a:lnTo>
                <a:lnTo>
                  <a:pt x="127000" y="129070"/>
                </a:lnTo>
                <a:lnTo>
                  <a:pt x="533400" y="129070"/>
                </a:lnTo>
                <a:lnTo>
                  <a:pt x="762000" y="129070"/>
                </a:lnTo>
                <a:lnTo>
                  <a:pt x="787400" y="129070"/>
                </a:lnTo>
                <a:lnTo>
                  <a:pt x="836834" y="139050"/>
                </a:lnTo>
                <a:lnTo>
                  <a:pt x="877203" y="166266"/>
                </a:lnTo>
                <a:lnTo>
                  <a:pt x="904419" y="206635"/>
                </a:lnTo>
                <a:lnTo>
                  <a:pt x="914400" y="256070"/>
                </a:lnTo>
                <a:lnTo>
                  <a:pt x="1335239" y="0"/>
                </a:lnTo>
                <a:lnTo>
                  <a:pt x="914400" y="446570"/>
                </a:lnTo>
                <a:lnTo>
                  <a:pt x="914400" y="764070"/>
                </a:lnTo>
                <a:lnTo>
                  <a:pt x="904419" y="813505"/>
                </a:lnTo>
                <a:lnTo>
                  <a:pt x="877203" y="853873"/>
                </a:lnTo>
                <a:lnTo>
                  <a:pt x="836834" y="881090"/>
                </a:lnTo>
                <a:lnTo>
                  <a:pt x="787400" y="891070"/>
                </a:lnTo>
                <a:lnTo>
                  <a:pt x="762000" y="891070"/>
                </a:lnTo>
                <a:lnTo>
                  <a:pt x="533400" y="891070"/>
                </a:lnTo>
                <a:lnTo>
                  <a:pt x="127000" y="891070"/>
                </a:lnTo>
                <a:lnTo>
                  <a:pt x="77565" y="881090"/>
                </a:lnTo>
                <a:lnTo>
                  <a:pt x="37196" y="853873"/>
                </a:lnTo>
                <a:lnTo>
                  <a:pt x="9980" y="813505"/>
                </a:lnTo>
                <a:lnTo>
                  <a:pt x="0" y="764070"/>
                </a:lnTo>
                <a:lnTo>
                  <a:pt x="0" y="446570"/>
                </a:lnTo>
                <a:lnTo>
                  <a:pt x="0" y="25607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711" y="5865367"/>
            <a:ext cx="65341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</a:pPr>
            <a:r>
              <a:rPr sz="1300" spc="-25" dirty="0">
                <a:solidFill>
                  <a:srgbClr val="FFFFFF"/>
                </a:solidFill>
                <a:cs typeface="Constantia"/>
              </a:rPr>
              <a:t>C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o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ntacts  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address  book</a:t>
            </a:r>
            <a:endParaRPr sz="1300" dirty="0"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6778" y="1143000"/>
            <a:ext cx="1319530" cy="845819"/>
          </a:xfrm>
          <a:custGeom>
            <a:avLst/>
            <a:gdLst/>
            <a:ahLst/>
            <a:cxnLst/>
            <a:rect l="l" t="t" r="r" b="b"/>
            <a:pathLst>
              <a:path w="1319529" h="845819">
                <a:moveTo>
                  <a:pt x="563372" y="446024"/>
                </a:moveTo>
                <a:lnTo>
                  <a:pt x="239522" y="446024"/>
                </a:lnTo>
                <a:lnTo>
                  <a:pt x="0" y="845312"/>
                </a:lnTo>
                <a:lnTo>
                  <a:pt x="563372" y="446024"/>
                </a:lnTo>
                <a:close/>
              </a:path>
              <a:path w="1319529" h="845819">
                <a:moveTo>
                  <a:pt x="1244727" y="0"/>
                </a:moveTo>
                <a:lnTo>
                  <a:pt x="97917" y="0"/>
                </a:lnTo>
                <a:lnTo>
                  <a:pt x="69002" y="5840"/>
                </a:lnTo>
                <a:lnTo>
                  <a:pt x="45386" y="21764"/>
                </a:lnTo>
                <a:lnTo>
                  <a:pt x="29462" y="45380"/>
                </a:lnTo>
                <a:lnTo>
                  <a:pt x="23622" y="74295"/>
                </a:lnTo>
                <a:lnTo>
                  <a:pt x="23622" y="371728"/>
                </a:lnTo>
                <a:lnTo>
                  <a:pt x="29462" y="400643"/>
                </a:lnTo>
                <a:lnTo>
                  <a:pt x="45386" y="424259"/>
                </a:lnTo>
                <a:lnTo>
                  <a:pt x="69002" y="440183"/>
                </a:lnTo>
                <a:lnTo>
                  <a:pt x="97917" y="446024"/>
                </a:lnTo>
                <a:lnTo>
                  <a:pt x="1244727" y="446024"/>
                </a:lnTo>
                <a:lnTo>
                  <a:pt x="1273641" y="440183"/>
                </a:lnTo>
                <a:lnTo>
                  <a:pt x="1297257" y="424259"/>
                </a:lnTo>
                <a:lnTo>
                  <a:pt x="1313181" y="400643"/>
                </a:lnTo>
                <a:lnTo>
                  <a:pt x="1319022" y="371728"/>
                </a:lnTo>
                <a:lnTo>
                  <a:pt x="1319022" y="74295"/>
                </a:lnTo>
                <a:lnTo>
                  <a:pt x="1313181" y="45380"/>
                </a:lnTo>
                <a:lnTo>
                  <a:pt x="1297257" y="21764"/>
                </a:lnTo>
                <a:lnTo>
                  <a:pt x="1273641" y="5840"/>
                </a:lnTo>
                <a:lnTo>
                  <a:pt x="124472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6778" y="1143000"/>
            <a:ext cx="1319530" cy="845819"/>
          </a:xfrm>
          <a:custGeom>
            <a:avLst/>
            <a:gdLst/>
            <a:ahLst/>
            <a:cxnLst/>
            <a:rect l="l" t="t" r="r" b="b"/>
            <a:pathLst>
              <a:path w="1319529" h="845819">
                <a:moveTo>
                  <a:pt x="23622" y="74295"/>
                </a:moveTo>
                <a:lnTo>
                  <a:pt x="29462" y="45380"/>
                </a:lnTo>
                <a:lnTo>
                  <a:pt x="45386" y="21764"/>
                </a:lnTo>
                <a:lnTo>
                  <a:pt x="69002" y="5840"/>
                </a:lnTo>
                <a:lnTo>
                  <a:pt x="97917" y="0"/>
                </a:lnTo>
                <a:lnTo>
                  <a:pt x="239522" y="0"/>
                </a:lnTo>
                <a:lnTo>
                  <a:pt x="563372" y="0"/>
                </a:lnTo>
                <a:lnTo>
                  <a:pt x="1244727" y="0"/>
                </a:lnTo>
                <a:lnTo>
                  <a:pt x="1273641" y="5840"/>
                </a:lnTo>
                <a:lnTo>
                  <a:pt x="1297257" y="21764"/>
                </a:lnTo>
                <a:lnTo>
                  <a:pt x="1313181" y="45380"/>
                </a:lnTo>
                <a:lnTo>
                  <a:pt x="1319022" y="74295"/>
                </a:lnTo>
                <a:lnTo>
                  <a:pt x="1319022" y="260223"/>
                </a:lnTo>
                <a:lnTo>
                  <a:pt x="1319022" y="371728"/>
                </a:lnTo>
                <a:lnTo>
                  <a:pt x="1313181" y="400643"/>
                </a:lnTo>
                <a:lnTo>
                  <a:pt x="1297257" y="424259"/>
                </a:lnTo>
                <a:lnTo>
                  <a:pt x="1273641" y="440183"/>
                </a:lnTo>
                <a:lnTo>
                  <a:pt x="1244727" y="446024"/>
                </a:lnTo>
                <a:lnTo>
                  <a:pt x="563372" y="446024"/>
                </a:lnTo>
                <a:lnTo>
                  <a:pt x="0" y="845312"/>
                </a:lnTo>
                <a:lnTo>
                  <a:pt x="239522" y="446024"/>
                </a:lnTo>
                <a:lnTo>
                  <a:pt x="97917" y="446024"/>
                </a:lnTo>
                <a:lnTo>
                  <a:pt x="69002" y="440183"/>
                </a:lnTo>
                <a:lnTo>
                  <a:pt x="45386" y="424259"/>
                </a:lnTo>
                <a:lnTo>
                  <a:pt x="29462" y="400643"/>
                </a:lnTo>
                <a:lnTo>
                  <a:pt x="23622" y="371728"/>
                </a:lnTo>
                <a:lnTo>
                  <a:pt x="23622" y="260223"/>
                </a:lnTo>
                <a:lnTo>
                  <a:pt x="23622" y="7429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32650" y="1141348"/>
            <a:ext cx="852169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tion  Mode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9974" y="2895600"/>
            <a:ext cx="1242060" cy="685800"/>
          </a:xfrm>
          <a:custGeom>
            <a:avLst/>
            <a:gdLst/>
            <a:ahLst/>
            <a:cxnLst/>
            <a:rect l="l" t="t" r="r" b="b"/>
            <a:pathLst>
              <a:path w="1242060" h="685800">
                <a:moveTo>
                  <a:pt x="931125" y="0"/>
                </a:moveTo>
                <a:lnTo>
                  <a:pt x="114300" y="0"/>
                </a:lnTo>
                <a:lnTo>
                  <a:pt x="69806" y="8983"/>
                </a:lnTo>
                <a:lnTo>
                  <a:pt x="33475" y="33480"/>
                </a:lnTo>
                <a:lnTo>
                  <a:pt x="8981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1" y="615987"/>
                </a:lnTo>
                <a:lnTo>
                  <a:pt x="33475" y="652319"/>
                </a:lnTo>
                <a:lnTo>
                  <a:pt x="69806" y="676816"/>
                </a:lnTo>
                <a:lnTo>
                  <a:pt x="114300" y="685800"/>
                </a:lnTo>
                <a:lnTo>
                  <a:pt x="931125" y="685800"/>
                </a:lnTo>
                <a:lnTo>
                  <a:pt x="975613" y="676816"/>
                </a:lnTo>
                <a:lnTo>
                  <a:pt x="1011945" y="652319"/>
                </a:lnTo>
                <a:lnTo>
                  <a:pt x="1036442" y="615987"/>
                </a:lnTo>
                <a:lnTo>
                  <a:pt x="1045425" y="571500"/>
                </a:lnTo>
                <a:lnTo>
                  <a:pt x="1241640" y="437007"/>
                </a:lnTo>
                <a:lnTo>
                  <a:pt x="1045425" y="400050"/>
                </a:lnTo>
                <a:lnTo>
                  <a:pt x="1045425" y="114300"/>
                </a:lnTo>
                <a:lnTo>
                  <a:pt x="1036442" y="69812"/>
                </a:lnTo>
                <a:lnTo>
                  <a:pt x="1011945" y="33480"/>
                </a:lnTo>
                <a:lnTo>
                  <a:pt x="975613" y="8983"/>
                </a:lnTo>
                <a:lnTo>
                  <a:pt x="931125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74" y="2895600"/>
            <a:ext cx="1242060" cy="685800"/>
          </a:xfrm>
          <a:custGeom>
            <a:avLst/>
            <a:gdLst/>
            <a:ahLst/>
            <a:cxnLst/>
            <a:rect l="l" t="t" r="r" b="b"/>
            <a:pathLst>
              <a:path w="1242060" h="685800">
                <a:moveTo>
                  <a:pt x="0" y="114300"/>
                </a:moveTo>
                <a:lnTo>
                  <a:pt x="8981" y="69812"/>
                </a:lnTo>
                <a:lnTo>
                  <a:pt x="33475" y="33480"/>
                </a:lnTo>
                <a:lnTo>
                  <a:pt x="69806" y="8983"/>
                </a:lnTo>
                <a:lnTo>
                  <a:pt x="114300" y="0"/>
                </a:lnTo>
                <a:lnTo>
                  <a:pt x="609828" y="0"/>
                </a:lnTo>
                <a:lnTo>
                  <a:pt x="871181" y="0"/>
                </a:lnTo>
                <a:lnTo>
                  <a:pt x="931125" y="0"/>
                </a:lnTo>
                <a:lnTo>
                  <a:pt x="975613" y="8983"/>
                </a:lnTo>
                <a:lnTo>
                  <a:pt x="1011945" y="33480"/>
                </a:lnTo>
                <a:lnTo>
                  <a:pt x="1036442" y="69812"/>
                </a:lnTo>
                <a:lnTo>
                  <a:pt x="1045425" y="114300"/>
                </a:lnTo>
                <a:lnTo>
                  <a:pt x="1045425" y="400050"/>
                </a:lnTo>
                <a:lnTo>
                  <a:pt x="1241640" y="437007"/>
                </a:lnTo>
                <a:lnTo>
                  <a:pt x="1045425" y="571500"/>
                </a:lnTo>
                <a:lnTo>
                  <a:pt x="1036442" y="615987"/>
                </a:lnTo>
                <a:lnTo>
                  <a:pt x="1011945" y="652319"/>
                </a:lnTo>
                <a:lnTo>
                  <a:pt x="975613" y="676816"/>
                </a:lnTo>
                <a:lnTo>
                  <a:pt x="931125" y="685800"/>
                </a:lnTo>
                <a:lnTo>
                  <a:pt x="871181" y="685800"/>
                </a:lnTo>
                <a:lnTo>
                  <a:pt x="609828" y="685800"/>
                </a:lnTo>
                <a:lnTo>
                  <a:pt x="114300" y="685800"/>
                </a:lnTo>
                <a:lnTo>
                  <a:pt x="69806" y="676816"/>
                </a:lnTo>
                <a:lnTo>
                  <a:pt x="33475" y="652319"/>
                </a:lnTo>
                <a:lnTo>
                  <a:pt x="8981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8404" y="3030092"/>
            <a:ext cx="66802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Standard</a:t>
            </a:r>
            <a:endParaRPr sz="1300">
              <a:latin typeface="Calibri" pitchFamily="34" charset="0"/>
              <a:cs typeface="Constantia"/>
            </a:endParaRPr>
          </a:p>
          <a:p>
            <a:pPr marL="7493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Folders</a:t>
            </a:r>
            <a:endParaRPr sz="1300">
              <a:latin typeface="Calibri" pitchFamily="34" charset="0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22492" y="990600"/>
            <a:ext cx="1143000" cy="963294"/>
          </a:xfrm>
          <a:custGeom>
            <a:avLst/>
            <a:gdLst/>
            <a:ahLst/>
            <a:cxnLst/>
            <a:rect l="l" t="t" r="r" b="b"/>
            <a:pathLst>
              <a:path w="1143000" h="963294">
                <a:moveTo>
                  <a:pt x="476250" y="598424"/>
                </a:moveTo>
                <a:lnTo>
                  <a:pt x="190500" y="598424"/>
                </a:lnTo>
                <a:lnTo>
                  <a:pt x="377952" y="963167"/>
                </a:lnTo>
                <a:lnTo>
                  <a:pt x="476250" y="598424"/>
                </a:lnTo>
                <a:close/>
              </a:path>
              <a:path w="1143000" h="963294">
                <a:moveTo>
                  <a:pt x="1043178" y="0"/>
                </a:moveTo>
                <a:lnTo>
                  <a:pt x="99695" y="0"/>
                </a:lnTo>
                <a:lnTo>
                  <a:pt x="60864" y="7844"/>
                </a:lnTo>
                <a:lnTo>
                  <a:pt x="29178" y="29225"/>
                </a:lnTo>
                <a:lnTo>
                  <a:pt x="7826" y="60918"/>
                </a:lnTo>
                <a:lnTo>
                  <a:pt x="0" y="99695"/>
                </a:lnTo>
                <a:lnTo>
                  <a:pt x="0" y="498728"/>
                </a:lnTo>
                <a:lnTo>
                  <a:pt x="7826" y="537559"/>
                </a:lnTo>
                <a:lnTo>
                  <a:pt x="29178" y="569245"/>
                </a:lnTo>
                <a:lnTo>
                  <a:pt x="60864" y="590597"/>
                </a:lnTo>
                <a:lnTo>
                  <a:pt x="99695" y="598424"/>
                </a:lnTo>
                <a:lnTo>
                  <a:pt x="1043178" y="598424"/>
                </a:lnTo>
                <a:lnTo>
                  <a:pt x="1082028" y="590597"/>
                </a:lnTo>
                <a:lnTo>
                  <a:pt x="1113758" y="569245"/>
                </a:lnTo>
                <a:lnTo>
                  <a:pt x="1135153" y="537559"/>
                </a:lnTo>
                <a:lnTo>
                  <a:pt x="1143000" y="498728"/>
                </a:lnTo>
                <a:lnTo>
                  <a:pt x="1143000" y="99695"/>
                </a:lnTo>
                <a:lnTo>
                  <a:pt x="1135153" y="60918"/>
                </a:lnTo>
                <a:lnTo>
                  <a:pt x="1113758" y="29225"/>
                </a:lnTo>
                <a:lnTo>
                  <a:pt x="1082028" y="7844"/>
                </a:lnTo>
                <a:lnTo>
                  <a:pt x="1043178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2492" y="990600"/>
            <a:ext cx="1143000" cy="963294"/>
          </a:xfrm>
          <a:custGeom>
            <a:avLst/>
            <a:gdLst/>
            <a:ahLst/>
            <a:cxnLst/>
            <a:rect l="l" t="t" r="r" b="b"/>
            <a:pathLst>
              <a:path w="1143000" h="963294">
                <a:moveTo>
                  <a:pt x="0" y="99695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190500" y="0"/>
                </a:lnTo>
                <a:lnTo>
                  <a:pt x="476250" y="0"/>
                </a:lnTo>
                <a:lnTo>
                  <a:pt x="1043178" y="0"/>
                </a:lnTo>
                <a:lnTo>
                  <a:pt x="1082028" y="7844"/>
                </a:lnTo>
                <a:lnTo>
                  <a:pt x="1113758" y="29225"/>
                </a:lnTo>
                <a:lnTo>
                  <a:pt x="1135153" y="60918"/>
                </a:lnTo>
                <a:lnTo>
                  <a:pt x="1143000" y="99695"/>
                </a:lnTo>
                <a:lnTo>
                  <a:pt x="1143000" y="349123"/>
                </a:lnTo>
                <a:lnTo>
                  <a:pt x="1143000" y="498728"/>
                </a:lnTo>
                <a:lnTo>
                  <a:pt x="1135153" y="537559"/>
                </a:lnTo>
                <a:lnTo>
                  <a:pt x="1113758" y="569245"/>
                </a:lnTo>
                <a:lnTo>
                  <a:pt x="1082028" y="590597"/>
                </a:lnTo>
                <a:lnTo>
                  <a:pt x="1043178" y="598424"/>
                </a:lnTo>
                <a:lnTo>
                  <a:pt x="476250" y="598424"/>
                </a:lnTo>
                <a:lnTo>
                  <a:pt x="377952" y="963167"/>
                </a:lnTo>
                <a:lnTo>
                  <a:pt x="190500" y="598424"/>
                </a:lnTo>
                <a:lnTo>
                  <a:pt x="99695" y="598424"/>
                </a:lnTo>
                <a:lnTo>
                  <a:pt x="60864" y="590597"/>
                </a:lnTo>
                <a:lnTo>
                  <a:pt x="29178" y="569245"/>
                </a:lnTo>
                <a:lnTo>
                  <a:pt x="7826" y="537559"/>
                </a:lnTo>
                <a:lnTo>
                  <a:pt x="0" y="498728"/>
                </a:lnTo>
                <a:lnTo>
                  <a:pt x="0" y="349123"/>
                </a:lnTo>
                <a:lnTo>
                  <a:pt x="0" y="9969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50128" y="1065148"/>
            <a:ext cx="8883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cs typeface="Constantia"/>
              </a:rPr>
              <a:t>Begin  </a:t>
            </a:r>
            <a:r>
              <a:rPr sz="1400" spc="-25" dirty="0">
                <a:solidFill>
                  <a:srgbClr val="FFFFFF"/>
                </a:solidFill>
                <a:cs typeface="Constantia"/>
              </a:rPr>
              <a:t>c</a:t>
            </a:r>
            <a:r>
              <a:rPr sz="1400" dirty="0">
                <a:solidFill>
                  <a:srgbClr val="FFFFFF"/>
                </a:solidFill>
                <a:cs typeface="Constantia"/>
              </a:rPr>
              <a:t>o</a:t>
            </a:r>
            <a:r>
              <a:rPr sz="1400" spc="-5" dirty="0">
                <a:solidFill>
                  <a:srgbClr val="FFFFFF"/>
                </a:solidFill>
                <a:cs typeface="Constantia"/>
              </a:rPr>
              <a:t>n</a:t>
            </a:r>
            <a:r>
              <a:rPr sz="1400" dirty="0">
                <a:solidFill>
                  <a:srgbClr val="FFFFFF"/>
                </a:solidFill>
                <a:cs typeface="Constantia"/>
              </a:rPr>
              <a:t>nec</a:t>
            </a:r>
            <a:r>
              <a:rPr sz="1400" spc="-5" dirty="0">
                <a:solidFill>
                  <a:srgbClr val="FFFFFF"/>
                </a:solidFill>
                <a:cs typeface="Constantia"/>
              </a:rPr>
              <a:t>tio</a:t>
            </a:r>
            <a:r>
              <a:rPr sz="1400" dirty="0">
                <a:solidFill>
                  <a:srgbClr val="FFFFFF"/>
                </a:solidFill>
                <a:cs typeface="Constantia"/>
              </a:rPr>
              <a:t>n</a:t>
            </a:r>
            <a:endParaRPr sz="1400" dirty="0">
              <a:cs typeface="Constant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4540" y="539496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6971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466344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Composing A</a:t>
            </a:r>
            <a:r>
              <a:rPr sz="4000" spc="-60" dirty="0"/>
              <a:t> </a:t>
            </a:r>
            <a:r>
              <a:rPr sz="4000" spc="-10" dirty="0"/>
              <a:t>Message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6522" y="1676400"/>
            <a:ext cx="1393190" cy="838200"/>
          </a:xfrm>
          <a:custGeom>
            <a:avLst/>
            <a:gdLst/>
            <a:ahLst/>
            <a:cxnLst/>
            <a:rect l="l" t="t" r="r" b="b"/>
            <a:pathLst>
              <a:path w="1393190" h="838200">
                <a:moveTo>
                  <a:pt x="8509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79"/>
                </a:lnTo>
                <a:lnTo>
                  <a:pt x="26954" y="781031"/>
                </a:lnTo>
                <a:lnTo>
                  <a:pt x="57195" y="811263"/>
                </a:lnTo>
                <a:lnTo>
                  <a:pt x="95544" y="831083"/>
                </a:lnTo>
                <a:lnTo>
                  <a:pt x="139700" y="838200"/>
                </a:lnTo>
                <a:lnTo>
                  <a:pt x="850900" y="838200"/>
                </a:lnTo>
                <a:lnTo>
                  <a:pt x="895055" y="831083"/>
                </a:lnTo>
                <a:lnTo>
                  <a:pt x="933404" y="811263"/>
                </a:lnTo>
                <a:lnTo>
                  <a:pt x="963645" y="781031"/>
                </a:lnTo>
                <a:lnTo>
                  <a:pt x="983477" y="742679"/>
                </a:lnTo>
                <a:lnTo>
                  <a:pt x="990600" y="698500"/>
                </a:lnTo>
                <a:lnTo>
                  <a:pt x="990600" y="349250"/>
                </a:lnTo>
                <a:lnTo>
                  <a:pt x="1368016" y="349250"/>
                </a:lnTo>
                <a:lnTo>
                  <a:pt x="990600" y="139700"/>
                </a:lnTo>
                <a:lnTo>
                  <a:pt x="983477" y="95520"/>
                </a:lnTo>
                <a:lnTo>
                  <a:pt x="963645" y="57168"/>
                </a:lnTo>
                <a:lnTo>
                  <a:pt x="933404" y="26936"/>
                </a:lnTo>
                <a:lnTo>
                  <a:pt x="895055" y="7116"/>
                </a:lnTo>
                <a:lnTo>
                  <a:pt x="850900" y="0"/>
                </a:lnTo>
                <a:close/>
              </a:path>
              <a:path w="1393190" h="838200">
                <a:moveTo>
                  <a:pt x="1368016" y="349250"/>
                </a:moveTo>
                <a:lnTo>
                  <a:pt x="990600" y="349250"/>
                </a:lnTo>
                <a:lnTo>
                  <a:pt x="1392948" y="363092"/>
                </a:lnTo>
                <a:lnTo>
                  <a:pt x="1368016" y="3492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522" y="1676400"/>
            <a:ext cx="1393190" cy="838200"/>
          </a:xfrm>
          <a:custGeom>
            <a:avLst/>
            <a:gdLst/>
            <a:ahLst/>
            <a:cxnLst/>
            <a:rect l="l" t="t" r="r" b="b"/>
            <a:pathLst>
              <a:path w="139319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577850" y="0"/>
                </a:lnTo>
                <a:lnTo>
                  <a:pt x="825500" y="0"/>
                </a:lnTo>
                <a:lnTo>
                  <a:pt x="850900" y="0"/>
                </a:lnTo>
                <a:lnTo>
                  <a:pt x="895055" y="7116"/>
                </a:lnTo>
                <a:lnTo>
                  <a:pt x="933404" y="26936"/>
                </a:lnTo>
                <a:lnTo>
                  <a:pt x="963645" y="57168"/>
                </a:lnTo>
                <a:lnTo>
                  <a:pt x="983477" y="95520"/>
                </a:lnTo>
                <a:lnTo>
                  <a:pt x="990600" y="139700"/>
                </a:lnTo>
                <a:lnTo>
                  <a:pt x="1392948" y="363092"/>
                </a:lnTo>
                <a:lnTo>
                  <a:pt x="990600" y="349250"/>
                </a:lnTo>
                <a:lnTo>
                  <a:pt x="990600" y="698500"/>
                </a:lnTo>
                <a:lnTo>
                  <a:pt x="983477" y="742679"/>
                </a:lnTo>
                <a:lnTo>
                  <a:pt x="963645" y="781031"/>
                </a:lnTo>
                <a:lnTo>
                  <a:pt x="933404" y="811263"/>
                </a:lnTo>
                <a:lnTo>
                  <a:pt x="895055" y="831083"/>
                </a:lnTo>
                <a:lnTo>
                  <a:pt x="850900" y="838200"/>
                </a:lnTo>
                <a:lnTo>
                  <a:pt x="825500" y="838200"/>
                </a:lnTo>
                <a:lnTo>
                  <a:pt x="57785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43" y="1764410"/>
            <a:ext cx="66865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New  </a:t>
            </a:r>
            <a:r>
              <a:rPr sz="1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Button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1219200"/>
            <a:ext cx="1591945" cy="1663064"/>
          </a:xfrm>
          <a:custGeom>
            <a:avLst/>
            <a:gdLst/>
            <a:ahLst/>
            <a:cxnLst/>
            <a:rect l="l" t="t" r="r" b="b"/>
            <a:pathLst>
              <a:path w="1591945" h="1663064">
                <a:moveTo>
                  <a:pt x="969645" y="457200"/>
                </a:moveTo>
                <a:lnTo>
                  <a:pt x="702945" y="457200"/>
                </a:lnTo>
                <a:lnTo>
                  <a:pt x="0" y="1662938"/>
                </a:lnTo>
                <a:lnTo>
                  <a:pt x="969645" y="457200"/>
                </a:lnTo>
                <a:close/>
              </a:path>
              <a:path w="1591945" h="1663064">
                <a:moveTo>
                  <a:pt x="1515745" y="0"/>
                </a:moveTo>
                <a:lnTo>
                  <a:pt x="601345" y="0"/>
                </a:lnTo>
                <a:lnTo>
                  <a:pt x="571704" y="5994"/>
                </a:lnTo>
                <a:lnTo>
                  <a:pt x="547481" y="22336"/>
                </a:lnTo>
                <a:lnTo>
                  <a:pt x="531139" y="46559"/>
                </a:lnTo>
                <a:lnTo>
                  <a:pt x="525145" y="76200"/>
                </a:lnTo>
                <a:lnTo>
                  <a:pt x="525145" y="381000"/>
                </a:lnTo>
                <a:lnTo>
                  <a:pt x="531139" y="410640"/>
                </a:lnTo>
                <a:lnTo>
                  <a:pt x="547481" y="434863"/>
                </a:lnTo>
                <a:lnTo>
                  <a:pt x="571704" y="451205"/>
                </a:lnTo>
                <a:lnTo>
                  <a:pt x="601345" y="457200"/>
                </a:lnTo>
                <a:lnTo>
                  <a:pt x="1515745" y="457200"/>
                </a:lnTo>
                <a:lnTo>
                  <a:pt x="1545385" y="451205"/>
                </a:lnTo>
                <a:lnTo>
                  <a:pt x="1569608" y="434863"/>
                </a:lnTo>
                <a:lnTo>
                  <a:pt x="1585950" y="410640"/>
                </a:lnTo>
                <a:lnTo>
                  <a:pt x="1591945" y="381000"/>
                </a:lnTo>
                <a:lnTo>
                  <a:pt x="1591945" y="76200"/>
                </a:lnTo>
                <a:lnTo>
                  <a:pt x="1585950" y="46559"/>
                </a:lnTo>
                <a:lnTo>
                  <a:pt x="1569608" y="22336"/>
                </a:lnTo>
                <a:lnTo>
                  <a:pt x="1545385" y="5994"/>
                </a:lnTo>
                <a:lnTo>
                  <a:pt x="1515745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1219200"/>
            <a:ext cx="1591945" cy="1663064"/>
          </a:xfrm>
          <a:custGeom>
            <a:avLst/>
            <a:gdLst/>
            <a:ahLst/>
            <a:cxnLst/>
            <a:rect l="l" t="t" r="r" b="b"/>
            <a:pathLst>
              <a:path w="1591945" h="1663064">
                <a:moveTo>
                  <a:pt x="525145" y="76200"/>
                </a:moveTo>
                <a:lnTo>
                  <a:pt x="531139" y="46559"/>
                </a:lnTo>
                <a:lnTo>
                  <a:pt x="547481" y="22336"/>
                </a:lnTo>
                <a:lnTo>
                  <a:pt x="571704" y="5994"/>
                </a:lnTo>
                <a:lnTo>
                  <a:pt x="601345" y="0"/>
                </a:lnTo>
                <a:lnTo>
                  <a:pt x="702945" y="0"/>
                </a:lnTo>
                <a:lnTo>
                  <a:pt x="969645" y="0"/>
                </a:lnTo>
                <a:lnTo>
                  <a:pt x="1515745" y="0"/>
                </a:lnTo>
                <a:lnTo>
                  <a:pt x="1545385" y="5994"/>
                </a:lnTo>
                <a:lnTo>
                  <a:pt x="1569608" y="22336"/>
                </a:lnTo>
                <a:lnTo>
                  <a:pt x="1585950" y="46559"/>
                </a:lnTo>
                <a:lnTo>
                  <a:pt x="1591945" y="76200"/>
                </a:lnTo>
                <a:lnTo>
                  <a:pt x="1591945" y="266700"/>
                </a:lnTo>
                <a:lnTo>
                  <a:pt x="1591945" y="381000"/>
                </a:lnTo>
                <a:lnTo>
                  <a:pt x="1585950" y="410640"/>
                </a:lnTo>
                <a:lnTo>
                  <a:pt x="1569608" y="434863"/>
                </a:lnTo>
                <a:lnTo>
                  <a:pt x="1545385" y="451205"/>
                </a:lnTo>
                <a:lnTo>
                  <a:pt x="1515745" y="457200"/>
                </a:lnTo>
                <a:lnTo>
                  <a:pt x="969645" y="457200"/>
                </a:lnTo>
                <a:lnTo>
                  <a:pt x="0" y="1662938"/>
                </a:lnTo>
                <a:lnTo>
                  <a:pt x="702945" y="457200"/>
                </a:lnTo>
                <a:lnTo>
                  <a:pt x="601345" y="457200"/>
                </a:lnTo>
                <a:lnTo>
                  <a:pt x="571704" y="451205"/>
                </a:lnTo>
                <a:lnTo>
                  <a:pt x="547481" y="434863"/>
                </a:lnTo>
                <a:lnTo>
                  <a:pt x="531139" y="410640"/>
                </a:lnTo>
                <a:lnTo>
                  <a:pt x="525145" y="381000"/>
                </a:lnTo>
                <a:lnTo>
                  <a:pt x="525145" y="266700"/>
                </a:lnTo>
                <a:lnTo>
                  <a:pt x="525145" y="76200"/>
                </a:lnTo>
                <a:close/>
              </a:path>
            </a:pathLst>
          </a:custGeom>
          <a:ln w="25399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06995" y="1230868"/>
            <a:ext cx="5226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Post 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Ou</a:t>
            </a:r>
            <a:r>
              <a:rPr sz="1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</a:t>
            </a:r>
            <a:r>
              <a:rPr sz="12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x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452" y="3581400"/>
            <a:ext cx="2649348" cy="762000"/>
          </a:xfrm>
          <a:custGeom>
            <a:avLst/>
            <a:gdLst/>
            <a:ahLst/>
            <a:cxnLst/>
            <a:rect l="l" t="t" r="r" b="b"/>
            <a:pathLst>
              <a:path w="2620010" h="997585">
                <a:moveTo>
                  <a:pt x="939800" y="235585"/>
                </a:moveTo>
                <a:lnTo>
                  <a:pt x="127000" y="235585"/>
                </a:lnTo>
                <a:lnTo>
                  <a:pt x="77565" y="245570"/>
                </a:lnTo>
                <a:lnTo>
                  <a:pt x="37196" y="272795"/>
                </a:lnTo>
                <a:lnTo>
                  <a:pt x="9980" y="313166"/>
                </a:lnTo>
                <a:lnTo>
                  <a:pt x="0" y="362585"/>
                </a:lnTo>
                <a:lnTo>
                  <a:pt x="0" y="870585"/>
                </a:lnTo>
                <a:lnTo>
                  <a:pt x="9980" y="920003"/>
                </a:lnTo>
                <a:lnTo>
                  <a:pt x="37196" y="960374"/>
                </a:lnTo>
                <a:lnTo>
                  <a:pt x="77565" y="987599"/>
                </a:lnTo>
                <a:lnTo>
                  <a:pt x="127000" y="997585"/>
                </a:lnTo>
                <a:lnTo>
                  <a:pt x="939800" y="997585"/>
                </a:lnTo>
                <a:lnTo>
                  <a:pt x="989218" y="987599"/>
                </a:lnTo>
                <a:lnTo>
                  <a:pt x="1029589" y="960374"/>
                </a:lnTo>
                <a:lnTo>
                  <a:pt x="1056814" y="920003"/>
                </a:lnTo>
                <a:lnTo>
                  <a:pt x="1066800" y="870585"/>
                </a:lnTo>
                <a:lnTo>
                  <a:pt x="1066800" y="553085"/>
                </a:lnTo>
                <a:lnTo>
                  <a:pt x="1601599" y="362585"/>
                </a:lnTo>
                <a:lnTo>
                  <a:pt x="1066800" y="362585"/>
                </a:lnTo>
                <a:lnTo>
                  <a:pt x="1056814" y="313166"/>
                </a:lnTo>
                <a:lnTo>
                  <a:pt x="1029588" y="272796"/>
                </a:lnTo>
                <a:lnTo>
                  <a:pt x="989218" y="245570"/>
                </a:lnTo>
                <a:lnTo>
                  <a:pt x="939800" y="235585"/>
                </a:lnTo>
                <a:close/>
              </a:path>
              <a:path w="2620010" h="997585">
                <a:moveTo>
                  <a:pt x="2619502" y="0"/>
                </a:moveTo>
                <a:lnTo>
                  <a:pt x="1066800" y="362585"/>
                </a:lnTo>
                <a:lnTo>
                  <a:pt x="1601599" y="362585"/>
                </a:lnTo>
                <a:lnTo>
                  <a:pt x="2619502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452" y="3581400"/>
            <a:ext cx="2649348" cy="762000"/>
          </a:xfrm>
          <a:custGeom>
            <a:avLst/>
            <a:gdLst/>
            <a:ahLst/>
            <a:cxnLst/>
            <a:rect l="l" t="t" r="r" b="b"/>
            <a:pathLst>
              <a:path w="2620010" h="997585">
                <a:moveTo>
                  <a:pt x="0" y="362585"/>
                </a:moveTo>
                <a:lnTo>
                  <a:pt x="9980" y="313166"/>
                </a:lnTo>
                <a:lnTo>
                  <a:pt x="37196" y="272795"/>
                </a:lnTo>
                <a:lnTo>
                  <a:pt x="77565" y="245570"/>
                </a:lnTo>
                <a:lnTo>
                  <a:pt x="127000" y="235585"/>
                </a:lnTo>
                <a:lnTo>
                  <a:pt x="622300" y="235585"/>
                </a:lnTo>
                <a:lnTo>
                  <a:pt x="889000" y="235585"/>
                </a:lnTo>
                <a:lnTo>
                  <a:pt x="939800" y="235585"/>
                </a:lnTo>
                <a:lnTo>
                  <a:pt x="989218" y="245570"/>
                </a:lnTo>
                <a:lnTo>
                  <a:pt x="1029588" y="272796"/>
                </a:lnTo>
                <a:lnTo>
                  <a:pt x="1056814" y="313166"/>
                </a:lnTo>
                <a:lnTo>
                  <a:pt x="1066800" y="362585"/>
                </a:lnTo>
                <a:lnTo>
                  <a:pt x="2619502" y="0"/>
                </a:lnTo>
                <a:lnTo>
                  <a:pt x="1066800" y="553085"/>
                </a:lnTo>
                <a:lnTo>
                  <a:pt x="1066800" y="870585"/>
                </a:lnTo>
                <a:lnTo>
                  <a:pt x="1056814" y="920003"/>
                </a:lnTo>
                <a:lnTo>
                  <a:pt x="1029589" y="960374"/>
                </a:lnTo>
                <a:lnTo>
                  <a:pt x="989218" y="987599"/>
                </a:lnTo>
                <a:lnTo>
                  <a:pt x="939800" y="997585"/>
                </a:lnTo>
                <a:lnTo>
                  <a:pt x="889000" y="997585"/>
                </a:lnTo>
                <a:lnTo>
                  <a:pt x="622300" y="997585"/>
                </a:lnTo>
                <a:lnTo>
                  <a:pt x="127000" y="997585"/>
                </a:lnTo>
                <a:lnTo>
                  <a:pt x="77565" y="987599"/>
                </a:lnTo>
                <a:lnTo>
                  <a:pt x="37196" y="960374"/>
                </a:lnTo>
                <a:lnTo>
                  <a:pt x="9980" y="920003"/>
                </a:lnTo>
                <a:lnTo>
                  <a:pt x="0" y="870585"/>
                </a:lnTo>
                <a:lnTo>
                  <a:pt x="0" y="553085"/>
                </a:lnTo>
                <a:lnTo>
                  <a:pt x="0" y="36258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309" y="3774440"/>
            <a:ext cx="67246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Multiple  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ec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  and</a:t>
            </a:r>
            <a:r>
              <a:rPr sz="12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CC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700" y="3975608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1028700" y="443992"/>
                </a:moveTo>
                <a:lnTo>
                  <a:pt x="114300" y="443992"/>
                </a:lnTo>
                <a:lnTo>
                  <a:pt x="69806" y="452975"/>
                </a:lnTo>
                <a:lnTo>
                  <a:pt x="33475" y="477472"/>
                </a:lnTo>
                <a:lnTo>
                  <a:pt x="8981" y="513804"/>
                </a:lnTo>
                <a:lnTo>
                  <a:pt x="0" y="558292"/>
                </a:lnTo>
                <a:lnTo>
                  <a:pt x="0" y="1015492"/>
                </a:lnTo>
                <a:lnTo>
                  <a:pt x="8981" y="1059979"/>
                </a:lnTo>
                <a:lnTo>
                  <a:pt x="33475" y="1096311"/>
                </a:lnTo>
                <a:lnTo>
                  <a:pt x="69806" y="1120808"/>
                </a:lnTo>
                <a:lnTo>
                  <a:pt x="114300" y="1129792"/>
                </a:lnTo>
                <a:lnTo>
                  <a:pt x="1028700" y="1129792"/>
                </a:lnTo>
                <a:lnTo>
                  <a:pt x="1073187" y="1120808"/>
                </a:lnTo>
                <a:lnTo>
                  <a:pt x="1109519" y="1096311"/>
                </a:lnTo>
                <a:lnTo>
                  <a:pt x="1134016" y="1059979"/>
                </a:lnTo>
                <a:lnTo>
                  <a:pt x="1143000" y="1015492"/>
                </a:lnTo>
                <a:lnTo>
                  <a:pt x="1143000" y="729742"/>
                </a:lnTo>
                <a:lnTo>
                  <a:pt x="1516066" y="558292"/>
                </a:lnTo>
                <a:lnTo>
                  <a:pt x="1143000" y="558292"/>
                </a:lnTo>
                <a:lnTo>
                  <a:pt x="1134016" y="513804"/>
                </a:lnTo>
                <a:lnTo>
                  <a:pt x="1109519" y="477472"/>
                </a:lnTo>
                <a:lnTo>
                  <a:pt x="1073187" y="452975"/>
                </a:lnTo>
                <a:lnTo>
                  <a:pt x="1028700" y="443992"/>
                </a:lnTo>
                <a:close/>
              </a:path>
              <a:path w="2731135" h="1130300">
                <a:moveTo>
                  <a:pt x="2730881" y="0"/>
                </a:moveTo>
                <a:lnTo>
                  <a:pt x="1143000" y="558292"/>
                </a:lnTo>
                <a:lnTo>
                  <a:pt x="1516066" y="558292"/>
                </a:lnTo>
                <a:lnTo>
                  <a:pt x="2730881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3975608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0" y="558292"/>
                </a:moveTo>
                <a:lnTo>
                  <a:pt x="8981" y="513804"/>
                </a:lnTo>
                <a:lnTo>
                  <a:pt x="33475" y="477472"/>
                </a:lnTo>
                <a:lnTo>
                  <a:pt x="69806" y="452975"/>
                </a:lnTo>
                <a:lnTo>
                  <a:pt x="114300" y="443992"/>
                </a:lnTo>
                <a:lnTo>
                  <a:pt x="666750" y="443992"/>
                </a:lnTo>
                <a:lnTo>
                  <a:pt x="952500" y="443992"/>
                </a:lnTo>
                <a:lnTo>
                  <a:pt x="1028700" y="443992"/>
                </a:lnTo>
                <a:lnTo>
                  <a:pt x="1073187" y="452975"/>
                </a:lnTo>
                <a:lnTo>
                  <a:pt x="1109519" y="477472"/>
                </a:lnTo>
                <a:lnTo>
                  <a:pt x="1134016" y="513804"/>
                </a:lnTo>
                <a:lnTo>
                  <a:pt x="1143000" y="558292"/>
                </a:lnTo>
                <a:lnTo>
                  <a:pt x="2730881" y="0"/>
                </a:lnTo>
                <a:lnTo>
                  <a:pt x="1143000" y="729742"/>
                </a:lnTo>
                <a:lnTo>
                  <a:pt x="1143000" y="1015492"/>
                </a:lnTo>
                <a:lnTo>
                  <a:pt x="1134016" y="1059979"/>
                </a:lnTo>
                <a:lnTo>
                  <a:pt x="1109519" y="1096311"/>
                </a:lnTo>
                <a:lnTo>
                  <a:pt x="1073187" y="1120808"/>
                </a:lnTo>
                <a:lnTo>
                  <a:pt x="1028700" y="1129792"/>
                </a:lnTo>
                <a:lnTo>
                  <a:pt x="952500" y="1129792"/>
                </a:lnTo>
                <a:lnTo>
                  <a:pt x="666750" y="1129792"/>
                </a:lnTo>
                <a:lnTo>
                  <a:pt x="114300" y="1129792"/>
                </a:lnTo>
                <a:lnTo>
                  <a:pt x="69806" y="1120808"/>
                </a:lnTo>
                <a:lnTo>
                  <a:pt x="33475" y="1096311"/>
                </a:lnTo>
                <a:lnTo>
                  <a:pt x="8981" y="1059979"/>
                </a:lnTo>
                <a:lnTo>
                  <a:pt x="0" y="1015492"/>
                </a:lnTo>
                <a:lnTo>
                  <a:pt x="0" y="729742"/>
                </a:lnTo>
                <a:lnTo>
                  <a:pt x="0" y="558292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6153" y="4571745"/>
            <a:ext cx="8445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 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ta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hmen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" y="2895600"/>
            <a:ext cx="2624455" cy="685800"/>
          </a:xfrm>
          <a:custGeom>
            <a:avLst/>
            <a:gdLst/>
            <a:ahLst/>
            <a:cxnLst/>
            <a:rect l="l" t="t" r="r" b="b"/>
            <a:pathLst>
              <a:path w="2624455" h="685800">
                <a:moveTo>
                  <a:pt x="972947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972947" y="685800"/>
                </a:lnTo>
                <a:lnTo>
                  <a:pt x="1017434" y="676816"/>
                </a:lnTo>
                <a:lnTo>
                  <a:pt x="1053766" y="652319"/>
                </a:lnTo>
                <a:lnTo>
                  <a:pt x="1078263" y="615987"/>
                </a:lnTo>
                <a:lnTo>
                  <a:pt x="1087247" y="571500"/>
                </a:lnTo>
                <a:lnTo>
                  <a:pt x="2624201" y="459231"/>
                </a:lnTo>
                <a:lnTo>
                  <a:pt x="1087247" y="400050"/>
                </a:lnTo>
                <a:lnTo>
                  <a:pt x="1087247" y="114300"/>
                </a:lnTo>
                <a:lnTo>
                  <a:pt x="1078263" y="69812"/>
                </a:lnTo>
                <a:lnTo>
                  <a:pt x="1053766" y="33480"/>
                </a:lnTo>
                <a:lnTo>
                  <a:pt x="1017434" y="8983"/>
                </a:lnTo>
                <a:lnTo>
                  <a:pt x="97294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" y="2895600"/>
            <a:ext cx="2624455" cy="685800"/>
          </a:xfrm>
          <a:custGeom>
            <a:avLst/>
            <a:gdLst/>
            <a:ahLst/>
            <a:cxnLst/>
            <a:rect l="l" t="t" r="r" b="b"/>
            <a:pathLst>
              <a:path w="2624455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634225" y="0"/>
                </a:lnTo>
                <a:lnTo>
                  <a:pt x="906043" y="0"/>
                </a:lnTo>
                <a:lnTo>
                  <a:pt x="972947" y="0"/>
                </a:lnTo>
                <a:lnTo>
                  <a:pt x="1017434" y="8983"/>
                </a:lnTo>
                <a:lnTo>
                  <a:pt x="1053766" y="33480"/>
                </a:lnTo>
                <a:lnTo>
                  <a:pt x="1078263" y="69812"/>
                </a:lnTo>
                <a:lnTo>
                  <a:pt x="1087247" y="114300"/>
                </a:lnTo>
                <a:lnTo>
                  <a:pt x="1087247" y="400050"/>
                </a:lnTo>
                <a:lnTo>
                  <a:pt x="2624201" y="459231"/>
                </a:lnTo>
                <a:lnTo>
                  <a:pt x="1087247" y="571500"/>
                </a:lnTo>
                <a:lnTo>
                  <a:pt x="1078263" y="615987"/>
                </a:lnTo>
                <a:lnTo>
                  <a:pt x="1053766" y="652319"/>
                </a:lnTo>
                <a:lnTo>
                  <a:pt x="1017434" y="676816"/>
                </a:lnTo>
                <a:lnTo>
                  <a:pt x="972947" y="685800"/>
                </a:lnTo>
                <a:lnTo>
                  <a:pt x="906043" y="685800"/>
                </a:lnTo>
                <a:lnTo>
                  <a:pt x="634225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1000" y="2895600"/>
            <a:ext cx="84518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</a:t>
            </a:r>
            <a:r>
              <a:rPr sz="14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“To”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</a:t>
            </a:r>
            <a:r>
              <a:rPr sz="1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“CC”</a:t>
            </a:r>
            <a:r>
              <a:rPr sz="14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  contacts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25" name="object 17"/>
          <p:cNvSpPr/>
          <p:nvPr/>
        </p:nvSpPr>
        <p:spPr>
          <a:xfrm>
            <a:off x="3810000" y="3276600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0" y="558292"/>
                </a:moveTo>
                <a:lnTo>
                  <a:pt x="8981" y="513804"/>
                </a:lnTo>
                <a:lnTo>
                  <a:pt x="33475" y="477472"/>
                </a:lnTo>
                <a:lnTo>
                  <a:pt x="69806" y="452975"/>
                </a:lnTo>
                <a:lnTo>
                  <a:pt x="114300" y="443992"/>
                </a:lnTo>
                <a:lnTo>
                  <a:pt x="666750" y="443992"/>
                </a:lnTo>
                <a:lnTo>
                  <a:pt x="952500" y="443992"/>
                </a:lnTo>
                <a:lnTo>
                  <a:pt x="1028700" y="443992"/>
                </a:lnTo>
                <a:lnTo>
                  <a:pt x="1073187" y="452975"/>
                </a:lnTo>
                <a:lnTo>
                  <a:pt x="1109519" y="477472"/>
                </a:lnTo>
                <a:lnTo>
                  <a:pt x="1134016" y="513804"/>
                </a:lnTo>
                <a:lnTo>
                  <a:pt x="1143000" y="558292"/>
                </a:lnTo>
                <a:lnTo>
                  <a:pt x="2730881" y="0"/>
                </a:lnTo>
                <a:lnTo>
                  <a:pt x="1143000" y="729742"/>
                </a:lnTo>
                <a:lnTo>
                  <a:pt x="1143000" y="1015492"/>
                </a:lnTo>
                <a:lnTo>
                  <a:pt x="1134016" y="1059979"/>
                </a:lnTo>
                <a:lnTo>
                  <a:pt x="1109519" y="1096311"/>
                </a:lnTo>
                <a:lnTo>
                  <a:pt x="1073187" y="1120808"/>
                </a:lnTo>
                <a:lnTo>
                  <a:pt x="1028700" y="1129792"/>
                </a:lnTo>
                <a:lnTo>
                  <a:pt x="952500" y="1129792"/>
                </a:lnTo>
                <a:lnTo>
                  <a:pt x="666750" y="1129792"/>
                </a:lnTo>
                <a:lnTo>
                  <a:pt x="114300" y="1129792"/>
                </a:lnTo>
                <a:lnTo>
                  <a:pt x="69806" y="1120808"/>
                </a:lnTo>
                <a:lnTo>
                  <a:pt x="33475" y="1096311"/>
                </a:lnTo>
                <a:lnTo>
                  <a:pt x="8981" y="1059979"/>
                </a:lnTo>
                <a:lnTo>
                  <a:pt x="0" y="1015492"/>
                </a:lnTo>
                <a:lnTo>
                  <a:pt x="0" y="729742"/>
                </a:lnTo>
                <a:lnTo>
                  <a:pt x="0" y="558292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/>
        </p:nvSpPr>
        <p:spPr>
          <a:xfrm>
            <a:off x="3810000" y="3276600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1028700" y="443992"/>
                </a:moveTo>
                <a:lnTo>
                  <a:pt x="114300" y="443992"/>
                </a:lnTo>
                <a:lnTo>
                  <a:pt x="69806" y="452975"/>
                </a:lnTo>
                <a:lnTo>
                  <a:pt x="33475" y="477472"/>
                </a:lnTo>
                <a:lnTo>
                  <a:pt x="8981" y="513804"/>
                </a:lnTo>
                <a:lnTo>
                  <a:pt x="0" y="558292"/>
                </a:lnTo>
                <a:lnTo>
                  <a:pt x="0" y="1015492"/>
                </a:lnTo>
                <a:lnTo>
                  <a:pt x="8981" y="1059979"/>
                </a:lnTo>
                <a:lnTo>
                  <a:pt x="33475" y="1096311"/>
                </a:lnTo>
                <a:lnTo>
                  <a:pt x="69806" y="1120808"/>
                </a:lnTo>
                <a:lnTo>
                  <a:pt x="114300" y="1129792"/>
                </a:lnTo>
                <a:lnTo>
                  <a:pt x="1028700" y="1129792"/>
                </a:lnTo>
                <a:lnTo>
                  <a:pt x="1073187" y="1120808"/>
                </a:lnTo>
                <a:lnTo>
                  <a:pt x="1109519" y="1096311"/>
                </a:lnTo>
                <a:lnTo>
                  <a:pt x="1134016" y="1059979"/>
                </a:lnTo>
                <a:lnTo>
                  <a:pt x="1143000" y="1015492"/>
                </a:lnTo>
                <a:lnTo>
                  <a:pt x="1143000" y="729742"/>
                </a:lnTo>
                <a:lnTo>
                  <a:pt x="1516066" y="558292"/>
                </a:lnTo>
                <a:lnTo>
                  <a:pt x="1143000" y="558292"/>
                </a:lnTo>
                <a:lnTo>
                  <a:pt x="1134016" y="513804"/>
                </a:lnTo>
                <a:lnTo>
                  <a:pt x="1109519" y="477472"/>
                </a:lnTo>
                <a:lnTo>
                  <a:pt x="1073187" y="452975"/>
                </a:lnTo>
                <a:lnTo>
                  <a:pt x="1028700" y="443992"/>
                </a:lnTo>
                <a:close/>
              </a:path>
              <a:path w="2731135" h="1130300">
                <a:moveTo>
                  <a:pt x="2730881" y="0"/>
                </a:moveTo>
                <a:lnTo>
                  <a:pt x="1143000" y="558292"/>
                </a:lnTo>
                <a:lnTo>
                  <a:pt x="1516066" y="558292"/>
                </a:lnTo>
                <a:lnTo>
                  <a:pt x="2730881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/>
          <p:cNvSpPr txBox="1"/>
          <p:nvPr/>
        </p:nvSpPr>
        <p:spPr>
          <a:xfrm>
            <a:off x="3810000" y="3810000"/>
            <a:ext cx="844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Request</a:t>
            </a:r>
          </a:p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Read</a:t>
            </a:r>
          </a:p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Receipt</a:t>
            </a:r>
            <a:endParaRPr sz="12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33675"/>
            <a:ext cx="6667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Using a </a:t>
            </a:r>
            <a:r>
              <a:rPr sz="4000" spc="-10" dirty="0"/>
              <a:t>Message</a:t>
            </a:r>
            <a:r>
              <a:rPr sz="4000" spc="-70" dirty="0"/>
              <a:t> </a:t>
            </a:r>
            <a:r>
              <a:rPr sz="4000" spc="-60" dirty="0"/>
              <a:t>Template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695515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Begin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composing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2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“Select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Template”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template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2743200"/>
            <a:ext cx="2005964" cy="838200"/>
          </a:xfrm>
          <a:custGeom>
            <a:avLst/>
            <a:gdLst/>
            <a:ahLst/>
            <a:cxnLst/>
            <a:rect l="l" t="t" r="r" b="b"/>
            <a:pathLst>
              <a:path w="2005964" h="838200">
                <a:moveTo>
                  <a:pt x="11557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79"/>
                </a:lnTo>
                <a:lnTo>
                  <a:pt x="26954" y="781031"/>
                </a:lnTo>
                <a:lnTo>
                  <a:pt x="57195" y="811263"/>
                </a:lnTo>
                <a:lnTo>
                  <a:pt x="95544" y="831083"/>
                </a:lnTo>
                <a:lnTo>
                  <a:pt x="139700" y="838200"/>
                </a:lnTo>
                <a:lnTo>
                  <a:pt x="1155700" y="838200"/>
                </a:lnTo>
                <a:lnTo>
                  <a:pt x="1199879" y="831083"/>
                </a:lnTo>
                <a:lnTo>
                  <a:pt x="1238231" y="811263"/>
                </a:lnTo>
                <a:lnTo>
                  <a:pt x="1268463" y="781031"/>
                </a:lnTo>
                <a:lnTo>
                  <a:pt x="1288283" y="742679"/>
                </a:lnTo>
                <a:lnTo>
                  <a:pt x="1295400" y="698500"/>
                </a:lnTo>
                <a:lnTo>
                  <a:pt x="1295400" y="349250"/>
                </a:lnTo>
                <a:lnTo>
                  <a:pt x="1996909" y="349250"/>
                </a:lnTo>
                <a:lnTo>
                  <a:pt x="1295400" y="139700"/>
                </a:lnTo>
                <a:lnTo>
                  <a:pt x="1288283" y="95520"/>
                </a:lnTo>
                <a:lnTo>
                  <a:pt x="1268463" y="57168"/>
                </a:lnTo>
                <a:lnTo>
                  <a:pt x="1238231" y="26936"/>
                </a:lnTo>
                <a:lnTo>
                  <a:pt x="1199879" y="7116"/>
                </a:lnTo>
                <a:lnTo>
                  <a:pt x="1155700" y="0"/>
                </a:lnTo>
                <a:close/>
              </a:path>
              <a:path w="2005964" h="838200">
                <a:moveTo>
                  <a:pt x="1996909" y="349250"/>
                </a:moveTo>
                <a:lnTo>
                  <a:pt x="1295400" y="349250"/>
                </a:lnTo>
                <a:lnTo>
                  <a:pt x="2005838" y="351916"/>
                </a:lnTo>
                <a:lnTo>
                  <a:pt x="1996909" y="3492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743200"/>
            <a:ext cx="2005964" cy="838200"/>
          </a:xfrm>
          <a:custGeom>
            <a:avLst/>
            <a:gdLst/>
            <a:ahLst/>
            <a:cxnLst/>
            <a:rect l="l" t="t" r="r" b="b"/>
            <a:pathLst>
              <a:path w="2005964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755650" y="0"/>
                </a:lnTo>
                <a:lnTo>
                  <a:pt x="1079500" y="0"/>
                </a:lnTo>
                <a:lnTo>
                  <a:pt x="1155700" y="0"/>
                </a:lnTo>
                <a:lnTo>
                  <a:pt x="1199879" y="7116"/>
                </a:lnTo>
                <a:lnTo>
                  <a:pt x="1238231" y="26936"/>
                </a:lnTo>
                <a:lnTo>
                  <a:pt x="1268463" y="57168"/>
                </a:lnTo>
                <a:lnTo>
                  <a:pt x="1288283" y="95520"/>
                </a:lnTo>
                <a:lnTo>
                  <a:pt x="1295400" y="139700"/>
                </a:lnTo>
                <a:lnTo>
                  <a:pt x="2005838" y="351916"/>
                </a:lnTo>
                <a:lnTo>
                  <a:pt x="1295400" y="349250"/>
                </a:lnTo>
                <a:lnTo>
                  <a:pt x="1295400" y="698500"/>
                </a:lnTo>
                <a:lnTo>
                  <a:pt x="1288283" y="742679"/>
                </a:lnTo>
                <a:lnTo>
                  <a:pt x="1268463" y="781031"/>
                </a:lnTo>
                <a:lnTo>
                  <a:pt x="1238231" y="811263"/>
                </a:lnTo>
                <a:lnTo>
                  <a:pt x="1199879" y="831083"/>
                </a:lnTo>
                <a:lnTo>
                  <a:pt x="1155700" y="838200"/>
                </a:lnTo>
                <a:lnTo>
                  <a:pt x="1079500" y="838200"/>
                </a:lnTo>
                <a:lnTo>
                  <a:pt x="75565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3748" y="2831210"/>
            <a:ext cx="70421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99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</a:t>
            </a:r>
            <a:r>
              <a:rPr sz="1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 a  </a:t>
            </a:r>
            <a:r>
              <a:rPr sz="1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mp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la</a:t>
            </a:r>
            <a:r>
              <a:rPr sz="1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657600"/>
            <a:ext cx="1671320" cy="762000"/>
          </a:xfrm>
          <a:custGeom>
            <a:avLst/>
            <a:gdLst/>
            <a:ahLst/>
            <a:cxnLst/>
            <a:rect l="l" t="t" r="r" b="b"/>
            <a:pathLst>
              <a:path w="1671320" h="762000">
                <a:moveTo>
                  <a:pt x="1244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0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1244600" y="762000"/>
                </a:lnTo>
                <a:lnTo>
                  <a:pt x="1294018" y="752014"/>
                </a:lnTo>
                <a:lnTo>
                  <a:pt x="1334389" y="724789"/>
                </a:lnTo>
                <a:lnTo>
                  <a:pt x="1361614" y="684418"/>
                </a:lnTo>
                <a:lnTo>
                  <a:pt x="1371600" y="635000"/>
                </a:lnTo>
                <a:lnTo>
                  <a:pt x="1371600" y="317500"/>
                </a:lnTo>
                <a:lnTo>
                  <a:pt x="1671320" y="165862"/>
                </a:lnTo>
                <a:lnTo>
                  <a:pt x="1371600" y="127000"/>
                </a:lnTo>
                <a:lnTo>
                  <a:pt x="1361614" y="77581"/>
                </a:lnTo>
                <a:lnTo>
                  <a:pt x="1334389" y="37211"/>
                </a:lnTo>
                <a:lnTo>
                  <a:pt x="1294018" y="9985"/>
                </a:lnTo>
                <a:lnTo>
                  <a:pt x="1244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3657600"/>
            <a:ext cx="1671320" cy="762000"/>
          </a:xfrm>
          <a:custGeom>
            <a:avLst/>
            <a:gdLst/>
            <a:ahLst/>
            <a:cxnLst/>
            <a:rect l="l" t="t" r="r" b="b"/>
            <a:pathLst>
              <a:path w="1671320" h="762000">
                <a:moveTo>
                  <a:pt x="0" y="127000"/>
                </a:moveTo>
                <a:lnTo>
                  <a:pt x="9980" y="77581"/>
                </a:lnTo>
                <a:lnTo>
                  <a:pt x="37196" y="37210"/>
                </a:lnTo>
                <a:lnTo>
                  <a:pt x="77565" y="9985"/>
                </a:lnTo>
                <a:lnTo>
                  <a:pt x="127000" y="0"/>
                </a:lnTo>
                <a:lnTo>
                  <a:pt x="800100" y="0"/>
                </a:lnTo>
                <a:lnTo>
                  <a:pt x="1143000" y="0"/>
                </a:lnTo>
                <a:lnTo>
                  <a:pt x="1244600" y="0"/>
                </a:lnTo>
                <a:lnTo>
                  <a:pt x="1294018" y="9985"/>
                </a:lnTo>
                <a:lnTo>
                  <a:pt x="1334389" y="37211"/>
                </a:lnTo>
                <a:lnTo>
                  <a:pt x="1361614" y="77581"/>
                </a:lnTo>
                <a:lnTo>
                  <a:pt x="1371600" y="127000"/>
                </a:lnTo>
                <a:lnTo>
                  <a:pt x="1671320" y="165862"/>
                </a:lnTo>
                <a:lnTo>
                  <a:pt x="1371600" y="317500"/>
                </a:lnTo>
                <a:lnTo>
                  <a:pt x="1371600" y="635000"/>
                </a:lnTo>
                <a:lnTo>
                  <a:pt x="1361614" y="684418"/>
                </a:lnTo>
                <a:lnTo>
                  <a:pt x="1334389" y="724789"/>
                </a:lnTo>
                <a:lnTo>
                  <a:pt x="1294018" y="752014"/>
                </a:lnTo>
                <a:lnTo>
                  <a:pt x="1244600" y="762000"/>
                </a:lnTo>
                <a:lnTo>
                  <a:pt x="1143000" y="762000"/>
                </a:lnTo>
                <a:lnTo>
                  <a:pt x="80010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3175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191" y="3733800"/>
            <a:ext cx="100711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CC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12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subject 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filled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  automatically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5029200"/>
            <a:ext cx="1560195" cy="1095375"/>
          </a:xfrm>
          <a:custGeom>
            <a:avLst/>
            <a:gdLst/>
            <a:ahLst/>
            <a:cxnLst/>
            <a:rect l="l" t="t" r="r" b="b"/>
            <a:pathLst>
              <a:path w="1560195" h="1095375">
                <a:moveTo>
                  <a:pt x="1036574" y="0"/>
                </a:moveTo>
                <a:lnTo>
                  <a:pt x="182562" y="0"/>
                </a:lnTo>
                <a:lnTo>
                  <a:pt x="134030" y="6525"/>
                </a:lnTo>
                <a:lnTo>
                  <a:pt x="90420" y="24939"/>
                </a:lnTo>
                <a:lnTo>
                  <a:pt x="53471" y="53498"/>
                </a:lnTo>
                <a:lnTo>
                  <a:pt x="24925" y="90461"/>
                </a:lnTo>
                <a:lnTo>
                  <a:pt x="6521" y="134084"/>
                </a:lnTo>
                <a:lnTo>
                  <a:pt x="17" y="182499"/>
                </a:lnTo>
                <a:lnTo>
                  <a:pt x="0" y="912812"/>
                </a:lnTo>
                <a:lnTo>
                  <a:pt x="6521" y="961344"/>
                </a:lnTo>
                <a:lnTo>
                  <a:pt x="24925" y="1004954"/>
                </a:lnTo>
                <a:lnTo>
                  <a:pt x="53471" y="1041903"/>
                </a:lnTo>
                <a:lnTo>
                  <a:pt x="90420" y="1070449"/>
                </a:lnTo>
                <a:lnTo>
                  <a:pt x="134030" y="1088853"/>
                </a:lnTo>
                <a:lnTo>
                  <a:pt x="182562" y="1095375"/>
                </a:lnTo>
                <a:lnTo>
                  <a:pt x="1036574" y="1095375"/>
                </a:lnTo>
                <a:lnTo>
                  <a:pt x="1085115" y="1088853"/>
                </a:lnTo>
                <a:lnTo>
                  <a:pt x="1128738" y="1070449"/>
                </a:lnTo>
                <a:lnTo>
                  <a:pt x="1165701" y="1041903"/>
                </a:lnTo>
                <a:lnTo>
                  <a:pt x="1194260" y="1004954"/>
                </a:lnTo>
                <a:lnTo>
                  <a:pt x="1212674" y="961344"/>
                </a:lnTo>
                <a:lnTo>
                  <a:pt x="1219200" y="912812"/>
                </a:lnTo>
                <a:lnTo>
                  <a:pt x="1219200" y="456438"/>
                </a:lnTo>
                <a:lnTo>
                  <a:pt x="1559941" y="262128"/>
                </a:lnTo>
                <a:lnTo>
                  <a:pt x="1219743" y="182625"/>
                </a:lnTo>
                <a:lnTo>
                  <a:pt x="1219200" y="182625"/>
                </a:lnTo>
                <a:lnTo>
                  <a:pt x="1212674" y="134084"/>
                </a:lnTo>
                <a:lnTo>
                  <a:pt x="1194260" y="90461"/>
                </a:lnTo>
                <a:lnTo>
                  <a:pt x="1165701" y="53498"/>
                </a:lnTo>
                <a:lnTo>
                  <a:pt x="1128738" y="24939"/>
                </a:lnTo>
                <a:lnTo>
                  <a:pt x="1085115" y="6525"/>
                </a:lnTo>
                <a:lnTo>
                  <a:pt x="1036574" y="0"/>
                </a:lnTo>
                <a:close/>
              </a:path>
              <a:path w="1560195" h="1095375">
                <a:moveTo>
                  <a:pt x="1219200" y="182499"/>
                </a:moveTo>
                <a:lnTo>
                  <a:pt x="1219743" y="182625"/>
                </a:lnTo>
                <a:lnTo>
                  <a:pt x="1219200" y="18249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5029200"/>
            <a:ext cx="1560195" cy="1095375"/>
          </a:xfrm>
          <a:custGeom>
            <a:avLst/>
            <a:gdLst/>
            <a:ahLst/>
            <a:cxnLst/>
            <a:rect l="l" t="t" r="r" b="b"/>
            <a:pathLst>
              <a:path w="1560195" h="1095375">
                <a:moveTo>
                  <a:pt x="0" y="182625"/>
                </a:moveTo>
                <a:lnTo>
                  <a:pt x="6521" y="134084"/>
                </a:lnTo>
                <a:lnTo>
                  <a:pt x="24925" y="90461"/>
                </a:lnTo>
                <a:lnTo>
                  <a:pt x="53471" y="53498"/>
                </a:lnTo>
                <a:lnTo>
                  <a:pt x="90420" y="24939"/>
                </a:lnTo>
                <a:lnTo>
                  <a:pt x="134030" y="6525"/>
                </a:lnTo>
                <a:lnTo>
                  <a:pt x="182562" y="0"/>
                </a:lnTo>
                <a:lnTo>
                  <a:pt x="711200" y="0"/>
                </a:lnTo>
                <a:lnTo>
                  <a:pt x="1016000" y="0"/>
                </a:lnTo>
                <a:lnTo>
                  <a:pt x="1036574" y="0"/>
                </a:lnTo>
                <a:lnTo>
                  <a:pt x="1085115" y="6525"/>
                </a:lnTo>
                <a:lnTo>
                  <a:pt x="1128738" y="24939"/>
                </a:lnTo>
                <a:lnTo>
                  <a:pt x="1165701" y="53498"/>
                </a:lnTo>
                <a:lnTo>
                  <a:pt x="1194260" y="90461"/>
                </a:lnTo>
                <a:lnTo>
                  <a:pt x="1212674" y="134084"/>
                </a:lnTo>
                <a:lnTo>
                  <a:pt x="1219200" y="182625"/>
                </a:lnTo>
                <a:lnTo>
                  <a:pt x="1559941" y="262128"/>
                </a:lnTo>
                <a:lnTo>
                  <a:pt x="1219200" y="456438"/>
                </a:lnTo>
                <a:lnTo>
                  <a:pt x="1219200" y="912812"/>
                </a:lnTo>
                <a:lnTo>
                  <a:pt x="1212674" y="961344"/>
                </a:lnTo>
                <a:lnTo>
                  <a:pt x="1194260" y="1004954"/>
                </a:lnTo>
                <a:lnTo>
                  <a:pt x="1165701" y="1041903"/>
                </a:lnTo>
                <a:lnTo>
                  <a:pt x="1128738" y="1070449"/>
                </a:lnTo>
                <a:lnTo>
                  <a:pt x="1085115" y="1088853"/>
                </a:lnTo>
                <a:lnTo>
                  <a:pt x="1036574" y="1095375"/>
                </a:lnTo>
                <a:lnTo>
                  <a:pt x="1016000" y="1095375"/>
                </a:lnTo>
                <a:lnTo>
                  <a:pt x="711200" y="1095375"/>
                </a:lnTo>
                <a:lnTo>
                  <a:pt x="182562" y="1095375"/>
                </a:lnTo>
                <a:lnTo>
                  <a:pt x="134030" y="1088853"/>
                </a:lnTo>
                <a:lnTo>
                  <a:pt x="90420" y="1070449"/>
                </a:lnTo>
                <a:lnTo>
                  <a:pt x="53471" y="1041903"/>
                </a:lnTo>
                <a:lnTo>
                  <a:pt x="24925" y="1004954"/>
                </a:lnTo>
                <a:lnTo>
                  <a:pt x="6521" y="961344"/>
                </a:lnTo>
                <a:lnTo>
                  <a:pt x="0" y="912812"/>
                </a:lnTo>
                <a:lnTo>
                  <a:pt x="0" y="456438"/>
                </a:lnTo>
                <a:lnTo>
                  <a:pt x="0" y="182499"/>
                </a:lnTo>
                <a:close/>
              </a:path>
            </a:pathLst>
          </a:custGeom>
          <a:ln w="25399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908" y="5139690"/>
            <a:ext cx="79883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Body  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ini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iali</a:t>
            </a:r>
            <a:r>
              <a:rPr sz="1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ed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  template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53275" y="295275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25812"/>
            <a:ext cx="7543800" cy="43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Pending </a:t>
            </a:r>
            <a:r>
              <a:rPr sz="4000" spc="-10" dirty="0"/>
              <a:t>Message </a:t>
            </a:r>
            <a:r>
              <a:rPr sz="4000" spc="-5" dirty="0"/>
              <a:t>In</a:t>
            </a:r>
            <a:r>
              <a:rPr sz="4000" spc="-40" dirty="0"/>
              <a:t> </a:t>
            </a:r>
            <a:r>
              <a:rPr sz="4000" spc="-20" dirty="0"/>
              <a:t>Outbox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019800" y="847725"/>
            <a:ext cx="2248535" cy="1057275"/>
          </a:xfrm>
          <a:custGeom>
            <a:avLst/>
            <a:gdLst/>
            <a:ahLst/>
            <a:cxnLst/>
            <a:rect l="l" t="t" r="r" b="b"/>
            <a:pathLst>
              <a:path w="2248534" h="1057275">
                <a:moveTo>
                  <a:pt x="1581403" y="533400"/>
                </a:moveTo>
                <a:lnTo>
                  <a:pt x="1295653" y="533400"/>
                </a:lnTo>
                <a:lnTo>
                  <a:pt x="0" y="1057275"/>
                </a:lnTo>
                <a:lnTo>
                  <a:pt x="1581403" y="533400"/>
                </a:lnTo>
                <a:close/>
              </a:path>
              <a:path w="2248534" h="1057275">
                <a:moveTo>
                  <a:pt x="2159254" y="0"/>
                </a:moveTo>
                <a:lnTo>
                  <a:pt x="1194053" y="0"/>
                </a:lnTo>
                <a:lnTo>
                  <a:pt x="1159428" y="6979"/>
                </a:lnTo>
                <a:lnTo>
                  <a:pt x="1131173" y="26019"/>
                </a:lnTo>
                <a:lnTo>
                  <a:pt x="1112133" y="54274"/>
                </a:lnTo>
                <a:lnTo>
                  <a:pt x="1105153" y="88900"/>
                </a:lnTo>
                <a:lnTo>
                  <a:pt x="1105153" y="444500"/>
                </a:lnTo>
                <a:lnTo>
                  <a:pt x="1112133" y="479125"/>
                </a:lnTo>
                <a:lnTo>
                  <a:pt x="1131173" y="507380"/>
                </a:lnTo>
                <a:lnTo>
                  <a:pt x="1159428" y="526420"/>
                </a:lnTo>
                <a:lnTo>
                  <a:pt x="1194053" y="533400"/>
                </a:lnTo>
                <a:lnTo>
                  <a:pt x="2159254" y="533400"/>
                </a:lnTo>
                <a:lnTo>
                  <a:pt x="2193879" y="526420"/>
                </a:lnTo>
                <a:lnTo>
                  <a:pt x="2222134" y="507380"/>
                </a:lnTo>
                <a:lnTo>
                  <a:pt x="2241174" y="479125"/>
                </a:lnTo>
                <a:lnTo>
                  <a:pt x="2248154" y="444500"/>
                </a:lnTo>
                <a:lnTo>
                  <a:pt x="2248154" y="88900"/>
                </a:lnTo>
                <a:lnTo>
                  <a:pt x="2241174" y="54274"/>
                </a:lnTo>
                <a:lnTo>
                  <a:pt x="2222134" y="26019"/>
                </a:lnTo>
                <a:lnTo>
                  <a:pt x="2193879" y="6979"/>
                </a:lnTo>
                <a:lnTo>
                  <a:pt x="2159254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847725"/>
            <a:ext cx="2248535" cy="1057275"/>
          </a:xfrm>
          <a:custGeom>
            <a:avLst/>
            <a:gdLst/>
            <a:ahLst/>
            <a:cxnLst/>
            <a:rect l="l" t="t" r="r" b="b"/>
            <a:pathLst>
              <a:path w="2248534" h="1057275">
                <a:moveTo>
                  <a:pt x="1105153" y="88900"/>
                </a:moveTo>
                <a:lnTo>
                  <a:pt x="1112133" y="54274"/>
                </a:lnTo>
                <a:lnTo>
                  <a:pt x="1131173" y="26019"/>
                </a:lnTo>
                <a:lnTo>
                  <a:pt x="1159428" y="6979"/>
                </a:lnTo>
                <a:lnTo>
                  <a:pt x="1194053" y="0"/>
                </a:lnTo>
                <a:lnTo>
                  <a:pt x="1295653" y="0"/>
                </a:lnTo>
                <a:lnTo>
                  <a:pt x="1581403" y="0"/>
                </a:lnTo>
                <a:lnTo>
                  <a:pt x="2159254" y="0"/>
                </a:lnTo>
                <a:lnTo>
                  <a:pt x="2193879" y="6979"/>
                </a:lnTo>
                <a:lnTo>
                  <a:pt x="2222134" y="26019"/>
                </a:lnTo>
                <a:lnTo>
                  <a:pt x="2241174" y="54274"/>
                </a:lnTo>
                <a:lnTo>
                  <a:pt x="2248154" y="88900"/>
                </a:lnTo>
                <a:lnTo>
                  <a:pt x="2248154" y="311150"/>
                </a:lnTo>
                <a:lnTo>
                  <a:pt x="2248154" y="444500"/>
                </a:lnTo>
                <a:lnTo>
                  <a:pt x="2241174" y="479125"/>
                </a:lnTo>
                <a:lnTo>
                  <a:pt x="2222134" y="507380"/>
                </a:lnTo>
                <a:lnTo>
                  <a:pt x="2193879" y="526420"/>
                </a:lnTo>
                <a:lnTo>
                  <a:pt x="2159254" y="533400"/>
                </a:lnTo>
                <a:lnTo>
                  <a:pt x="1581403" y="533400"/>
                </a:lnTo>
                <a:lnTo>
                  <a:pt x="0" y="1057275"/>
                </a:lnTo>
                <a:lnTo>
                  <a:pt x="1295653" y="533400"/>
                </a:lnTo>
                <a:lnTo>
                  <a:pt x="1194053" y="533400"/>
                </a:lnTo>
                <a:lnTo>
                  <a:pt x="1159428" y="526420"/>
                </a:lnTo>
                <a:lnTo>
                  <a:pt x="1131173" y="507380"/>
                </a:lnTo>
                <a:lnTo>
                  <a:pt x="1112133" y="479125"/>
                </a:lnTo>
                <a:lnTo>
                  <a:pt x="1105153" y="444500"/>
                </a:lnTo>
                <a:lnTo>
                  <a:pt x="1105153" y="311150"/>
                </a:lnTo>
                <a:lnTo>
                  <a:pt x="1105153" y="889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600" y="914400"/>
            <a:ext cx="5956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Open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Ses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io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735" y="3124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Once a message has been posted to the outbox, it remains there until a transfer session has been opened and started. Kind of like the old dial-up days.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5" dirty="0"/>
              <a:t>is </a:t>
            </a:r>
            <a:r>
              <a:rPr sz="4000" spc="-10" dirty="0" err="1"/>
              <a:t>Winlink</a:t>
            </a:r>
            <a:r>
              <a:rPr sz="4000" spc="-40" dirty="0"/>
              <a:t> 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8047355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Worldwide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600" spc="-1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sending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e-mail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via</a:t>
            </a:r>
            <a:r>
              <a:rPr sz="26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Provides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e-mail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almost</a:t>
            </a:r>
            <a:r>
              <a:rPr sz="2600" spc="-1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anywhere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world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Entirely supported and operated by amateur radio volunteers (Amateur Radio Safety Foundation, Inc.).</a:t>
            </a: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Started as “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SailMail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” providing support for sailors.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marR="62738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Adopted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600" spc="-1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contingency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communication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many  government</a:t>
            </a:r>
            <a:r>
              <a:rPr lang="en-US" sz="2600" spc="-2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agencies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infrastructure-critical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NGOs such as 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International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American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Red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Cross,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Southern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Baptist  Disaster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Relief,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DHS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Tiered 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AT&amp;T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Disaster Response</a:t>
            </a:r>
            <a:r>
              <a:rPr sz="2600" spc="-4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&amp;  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Recovery,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FedEx, Bridgestone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Emergency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Response  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Team,</a:t>
            </a:r>
            <a:r>
              <a:rPr sz="2600" spc="-1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etc.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27487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Resources </a:t>
            </a:r>
            <a:r>
              <a:rPr sz="4000" spc="-5" dirty="0"/>
              <a:t>Needed </a:t>
            </a:r>
            <a:r>
              <a:rPr sz="4000" spc="-35" dirty="0"/>
              <a:t>for </a:t>
            </a:r>
            <a:r>
              <a:rPr sz="4000" spc="-5" dirty="0"/>
              <a:t>RMS</a:t>
            </a:r>
            <a:r>
              <a:rPr sz="4000" spc="50" dirty="0"/>
              <a:t> </a:t>
            </a:r>
            <a:r>
              <a:rPr sz="4000" spc="-15" dirty="0"/>
              <a:t>Express</a:t>
            </a:r>
            <a:br>
              <a:rPr lang="en-US" sz="4000" spc="-15" dirty="0"/>
            </a:br>
            <a:r>
              <a:rPr lang="en-US" sz="2800" spc="-15" dirty="0"/>
              <a:t>HF </a:t>
            </a:r>
            <a:r>
              <a:rPr lang="en-US" sz="2800" spc="-15" dirty="0" err="1"/>
              <a:t>Winmor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166134"/>
            <a:ext cx="7982584" cy="333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Same computer and software requirements as V/UHF  connections.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ITSHF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propagation prediction</a:t>
            </a:r>
            <a:r>
              <a:rPr sz="2600" spc="-2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(sound)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optionally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computer</a:t>
            </a:r>
            <a:r>
              <a:rPr sz="2600" spc="-1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control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(CI/V, CAT, etc. for rig control).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ts val="2965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SignaLink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similar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USB soundcard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interface</a:t>
            </a:r>
            <a:r>
              <a:rPr lang="en-US" sz="26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Note: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Some new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radios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built-in</a:t>
            </a:r>
            <a:r>
              <a:rPr sz="2600" spc="-4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soundcards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sz="26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free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donation is suggested.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Active </a:t>
            </a:r>
            <a:r>
              <a:rPr sz="4000" spc="-5" dirty="0"/>
              <a:t>Winmor</a:t>
            </a:r>
            <a:r>
              <a:rPr sz="4000" spc="-55" dirty="0"/>
              <a:t> </a:t>
            </a:r>
            <a:r>
              <a:rPr sz="4000" spc="-5" dirty="0"/>
              <a:t>Connection</a:t>
            </a:r>
            <a:endParaRPr sz="400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3975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5486400"/>
            <a:ext cx="498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Similar modem interface as other HF digital modes.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RMS Express HTML Forms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HTML forms are efficient and professional looking.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can be simple or very complex.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can look as good as any web site.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are easy to use.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Attractive forms are difficult to create unless you understand HTML, cascading style sheets and JavaScript.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6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team is building a library of forms.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We need good HTML/JavaScript programmers.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HTML Form and Template Set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7450455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full form set has three components: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template that displays the form and generates the text message to be sent.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 input form that solicits input from the user.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display form that formats and displays the information on the recipient’s computer.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form itself is not transmitted, only the data entered on the form.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may be very complex and feature rich, but the actual data transmitted is very compact.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Receiving station must have the display form installed for proper display, but they will still receive a text-only version.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RMS Express Forms</a:t>
            </a:r>
            <a:br>
              <a:rPr lang="en-US" sz="4000" spc="-15" dirty="0"/>
            </a:br>
            <a:r>
              <a:rPr lang="en-US" sz="2800" spc="-15" dirty="0"/>
              <a:t>ICS form for data entry in browser</a:t>
            </a:r>
            <a:endParaRPr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556499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RMS Express Forms</a:t>
            </a:r>
            <a:br>
              <a:rPr lang="en-US" sz="4000" spc="-15" dirty="0"/>
            </a:br>
            <a:r>
              <a:rPr lang="en-US" sz="2800" spc="-15" dirty="0"/>
              <a:t>Completed form ready to send</a:t>
            </a:r>
            <a:endParaRPr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8373" y="2167377"/>
            <a:ext cx="7087254" cy="4309623"/>
            <a:chOff x="1028373" y="2167377"/>
            <a:chExt cx="7087254" cy="4309623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73" y="2167377"/>
              <a:ext cx="7087254" cy="430962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4953000" y="3657600"/>
              <a:ext cx="533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276600" y="4495800"/>
              <a:ext cx="533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771982" y="4315407"/>
              <a:ext cx="1790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Plain text version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3466718"/>
              <a:ext cx="2071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Captured data entry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Available RMS Express Forms (ICS)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205 V1.26 Incident Communications Radio Plan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205A V1.4 Communications List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206 V2.1 Medical Plan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213 V2.36 General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213RR V1.3 Resource Request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214 V2.2 Activity Log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217A V1.6 Communications Resource Availability Worksheet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Available RMS Express Forms (general)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HICS-ICS213 V2.6 General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IARU V1.17 Radiogram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ISNAP V1.0 Incident Snapshot for Counties / Tribal Nations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V1.5 Hospital Bed Report (Marion County FL)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V1.1 Clay County FL ICS 213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V1.4 POD General Message Form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V1.5 Bulletin Form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V1.5 Simple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V1.6ES Simple Message Spanish Version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V1.8 Float Plan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V2.0 </a:t>
            </a:r>
            <a:r>
              <a:rPr lang="en-US" sz="26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Operator Check In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0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Generated </a:t>
            </a:r>
            <a:r>
              <a:rPr dirty="0"/>
              <a:t>ICS-309 PDF </a:t>
            </a:r>
            <a:r>
              <a:rPr spc="-5" dirty="0"/>
              <a:t>Message Log</a:t>
            </a:r>
            <a:r>
              <a:rPr spc="-35" dirty="0"/>
              <a:t> </a:t>
            </a:r>
            <a:r>
              <a:rPr spc="-10" dirty="0"/>
              <a:t>Report</a:t>
            </a:r>
          </a:p>
        </p:txBody>
      </p:sp>
      <p:sp>
        <p:nvSpPr>
          <p:cNvPr id="3" name="object 3"/>
          <p:cNvSpPr/>
          <p:nvPr/>
        </p:nvSpPr>
        <p:spPr>
          <a:xfrm>
            <a:off x="2235327" y="1447800"/>
            <a:ext cx="4089273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04377"/>
          </a:xfrm>
          <a:prstGeom prst="rect">
            <a:avLst/>
          </a:prstGeom>
        </p:spPr>
        <p:txBody>
          <a:bodyPr vert="horz" wrap="square" lIns="0" tIns="3850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5" dirty="0"/>
              <a:t>Conclusion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037814"/>
            <a:ext cx="8229600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use continues to grow, especially for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EmComm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Development Team continues to enhance capabilities to adapt to changing needs.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has three modes of operation to send and receive messages, even if the Internet is down: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RF connection through a gateway to a CMS Internet server.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Radio-only “MESH” network with HF relaying.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RF Peer-to-Peer connections between client stations.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Steady improvements are being implemented.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10" dirty="0" err="1"/>
              <a:t>Winlink</a:t>
            </a:r>
            <a:r>
              <a:rPr sz="4000" spc="-40" dirty="0"/>
              <a:t> </a:t>
            </a:r>
            <a:r>
              <a:rPr lang="en-US" sz="4000" spc="-40" dirty="0"/>
              <a:t>offers for EMCOMM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5727"/>
            <a:ext cx="8047355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Flexibility: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Internet-only (Telnet) direct connections to </a:t>
            </a:r>
            <a:r>
              <a:rPr lang="en-US" sz="26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 link bridge to Internet e-mail.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Radio-only store and forward messaging.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Peer-to-peer connections between radio end-users.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Familiar and simple e-mail client interface.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Interoperability: Connect different types of systems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Bridge different radio capabilities (VHF/UHF/HF).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Seamless integration with Internet e-mail.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Geographical dispersion and redundancy for reliability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04377"/>
          </a:xfrm>
          <a:prstGeom prst="rect">
            <a:avLst/>
          </a:prstGeom>
        </p:spPr>
        <p:txBody>
          <a:bodyPr vert="horz" wrap="square" lIns="0" tIns="3850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5" dirty="0"/>
              <a:t>Follow on sessions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037814"/>
            <a:ext cx="8229600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Session 2 this afternoon will focus on the technical details of installing and configuring RMS Express for V/UHF packet and HF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operation using TNC’s and sound card modems.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Session 3 on Sunday afternoon will focus on the operation of RMS Express in the EMCOMM environment, and possible future developments.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105400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226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49478"/>
            <a:ext cx="86106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10" dirty="0" err="1"/>
              <a:t>Winlink</a:t>
            </a:r>
            <a:r>
              <a:rPr sz="4000" spc="-40" dirty="0"/>
              <a:t> </a:t>
            </a:r>
            <a:r>
              <a:rPr lang="en-US" sz="4000" spc="-40" dirty="0"/>
              <a:t>offers for EMCOMM </a:t>
            </a:r>
            <a:r>
              <a:rPr lang="en-US" spc="-40" dirty="0"/>
              <a:t>(more)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8047355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Standard e-mail format with many features.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Binary file attachments (pictures, </a:t>
            </a:r>
            <a:r>
              <a:rPr lang="en-US" sz="26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pdf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spreadsheets).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Automatic message compression/decompression.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White listing used to prevent spam.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Time independence.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Ability to collect messages while unattended.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 operation at most power levels.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 limited by station-to-station propagation.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 logging, and ICS report generation.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and template support.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Wide adoption by </a:t>
            </a:r>
            <a:r>
              <a:rPr lang="en-US" sz="26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EmComm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related agencies.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623247"/>
          </a:xfrm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 err="1"/>
              <a:t>Winlink</a:t>
            </a:r>
            <a:r>
              <a:rPr sz="3600" dirty="0"/>
              <a:t> </a:t>
            </a:r>
            <a:r>
              <a:rPr sz="3600" spc="-30" dirty="0"/>
              <a:t>System</a:t>
            </a:r>
            <a:r>
              <a:rPr sz="3600" spc="-110" dirty="0"/>
              <a:t> </a:t>
            </a:r>
            <a:r>
              <a:rPr sz="3600" spc="-15" dirty="0"/>
              <a:t>Architecture</a:t>
            </a:r>
            <a:endParaRPr sz="3600" dirty="0"/>
          </a:p>
        </p:txBody>
      </p:sp>
      <p:sp>
        <p:nvSpPr>
          <p:cNvPr id="10" name="object 10"/>
          <p:cNvSpPr txBox="1"/>
          <p:nvPr/>
        </p:nvSpPr>
        <p:spPr>
          <a:xfrm>
            <a:off x="685800" y="1600200"/>
            <a:ext cx="8011795" cy="451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Hierarchal levels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 the </a:t>
            </a:r>
            <a:r>
              <a:rPr sz="24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3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system:</a:t>
            </a:r>
            <a:endParaRPr sz="2400" dirty="0">
              <a:latin typeface="Calibri" pitchFamily="34" charset="0"/>
              <a:cs typeface="Constantia"/>
            </a:endParaRPr>
          </a:p>
          <a:p>
            <a:pPr marL="527685" marR="5080" indent="-514984">
              <a:lnSpc>
                <a:spcPct val="100000"/>
              </a:lnSpc>
              <a:spcBef>
                <a:spcPts val="1775"/>
              </a:spcBef>
              <a:buClr>
                <a:srgbClr val="D2DA7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2400" b="1" i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Client </a:t>
            </a:r>
            <a:r>
              <a:rPr sz="2400" b="1" i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Radio, computer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 </a:t>
            </a:r>
            <a:r>
              <a:rPr sz="24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sz="2400" spc="-2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(RMS Express)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TNC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(or</a:t>
            </a:r>
            <a:r>
              <a:rPr sz="24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</a:t>
            </a:r>
            <a:r>
              <a:rPr sz="24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card)</a:t>
            </a:r>
            <a:r>
              <a:rPr sz="24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you,</a:t>
            </a:r>
            <a:r>
              <a:rPr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end-user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!</a:t>
            </a:r>
            <a:endParaRPr sz="2400" dirty="0">
              <a:latin typeface="Calibri" pitchFamily="34" charset="0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1775"/>
              </a:spcBef>
              <a:buClr>
                <a:srgbClr val="D2DA7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2400" b="1" i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 </a:t>
            </a:r>
            <a:r>
              <a:rPr sz="2400" b="1" i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 </a:t>
            </a:r>
            <a:r>
              <a:rPr sz="2400" b="1" i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Server (RMS)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gateway</a:t>
            </a:r>
            <a:r>
              <a:rPr sz="24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between</a:t>
            </a:r>
            <a:endParaRPr sz="2400" dirty="0">
              <a:latin typeface="Calibri" pitchFamily="34" charset="0"/>
              <a:cs typeface="Constantia"/>
            </a:endParaRPr>
          </a:p>
          <a:p>
            <a:pPr marL="5276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4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client</a:t>
            </a:r>
            <a:r>
              <a:rPr sz="24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(end-user)</a:t>
            </a:r>
            <a:r>
              <a:rPr sz="24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sz="24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</a:t>
            </a:r>
            <a:r>
              <a:rPr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backbone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1775"/>
              </a:spcBef>
              <a:buClr>
                <a:srgbClr val="D2DA79"/>
              </a:buClr>
              <a:buSzPct val="93750"/>
              <a:buAutoNum type="arabicPeriod" startAt="3"/>
              <a:tabLst>
                <a:tab pos="527685" algn="l"/>
                <a:tab pos="528320" algn="l"/>
              </a:tabLst>
            </a:pPr>
            <a:r>
              <a:rPr sz="2400" b="1" i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Common Message </a:t>
            </a:r>
            <a:r>
              <a:rPr sz="2400" b="1" i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Servers (CMS)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4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sz="24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backbone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893444" lvl="1" indent="-514984">
              <a:lnSpc>
                <a:spcPct val="100000"/>
              </a:lnSpc>
              <a:spcBef>
                <a:spcPts val="550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893444" algn="l"/>
                <a:tab pos="894080" algn="l"/>
              </a:tabLst>
            </a:pPr>
            <a:r>
              <a:rPr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5 </a:t>
            </a: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CMS</a:t>
            </a:r>
            <a:r>
              <a:rPr sz="22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locations,</a:t>
            </a:r>
            <a:endParaRPr sz="2200" dirty="0">
              <a:latin typeface="Calibri" pitchFamily="34" charset="0"/>
              <a:cs typeface="Constantia"/>
            </a:endParaRPr>
          </a:p>
          <a:p>
            <a:pPr marL="893444" lvl="1" indent="-514984">
              <a:lnSpc>
                <a:spcPct val="100000"/>
              </a:lnSpc>
              <a:spcBef>
                <a:spcPts val="52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893444" algn="l"/>
                <a:tab pos="8940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redundant,</a:t>
            </a:r>
            <a:r>
              <a:rPr sz="22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fault-tolerant</a:t>
            </a:r>
            <a:endParaRPr sz="2200" dirty="0">
              <a:latin typeface="Calibri" pitchFamily="34" charset="0"/>
              <a:cs typeface="Constantia"/>
            </a:endParaRPr>
          </a:p>
          <a:p>
            <a:pPr marL="893444" lvl="1" indent="-514984">
              <a:lnSpc>
                <a:spcPct val="100000"/>
              </a:lnSpc>
              <a:spcBef>
                <a:spcPts val="52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893444" algn="l"/>
                <a:tab pos="8940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located </a:t>
            </a:r>
            <a:r>
              <a:rPr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 3</a:t>
            </a:r>
            <a:r>
              <a:rPr sz="2200" spc="-2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continents</a:t>
            </a:r>
            <a:endParaRPr sz="2200" dirty="0">
              <a:latin typeface="Calibri" pitchFamily="34" charset="0"/>
              <a:cs typeface="Constantia"/>
            </a:endParaRPr>
          </a:p>
          <a:p>
            <a:pPr marL="893444" lvl="1" indent="-514984">
              <a:lnSpc>
                <a:spcPct val="100000"/>
              </a:lnSpc>
              <a:spcBef>
                <a:spcPts val="530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893444" algn="l"/>
                <a:tab pos="894080" algn="l"/>
              </a:tabLst>
            </a:pP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One CMS </a:t>
            </a:r>
            <a:r>
              <a:rPr sz="2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sufficient </a:t>
            </a:r>
            <a:r>
              <a:rPr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200" spc="-3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operation</a:t>
            </a:r>
            <a:endParaRPr sz="22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854079"/>
          </a:xfrm>
          <a:prstGeom prst="rect">
            <a:avLst/>
          </a:prstGeom>
        </p:spPr>
        <p:txBody>
          <a:bodyPr vert="horz" wrap="square" lIns="0" tIns="2971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 err="1"/>
              <a:t>Winlink</a:t>
            </a:r>
            <a:r>
              <a:rPr sz="3600" dirty="0"/>
              <a:t> Normal </a:t>
            </a:r>
            <a:r>
              <a:rPr sz="3600" spc="-15" dirty="0"/>
              <a:t>Network</a:t>
            </a:r>
            <a:r>
              <a:rPr sz="3600" spc="-114" dirty="0"/>
              <a:t> </a:t>
            </a:r>
            <a:r>
              <a:rPr sz="3600" spc="-15" dirty="0"/>
              <a:t>Operation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905000"/>
            <a:ext cx="1447800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3750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CMS</a:t>
            </a:r>
            <a:endParaRPr sz="2400" dirty="0">
              <a:latin typeface="Calibri" pitchFamily="34" charset="0"/>
              <a:cs typeface="Constantia"/>
            </a:endParaRPr>
          </a:p>
          <a:p>
            <a:pPr>
              <a:lnSpc>
                <a:spcPct val="100000"/>
              </a:lnSpc>
              <a:buClr>
                <a:srgbClr val="D2DA79"/>
              </a:buClr>
              <a:buFont typeface="Wingdings" pitchFamily="2" charset="2"/>
              <a:buChar char="§"/>
            </a:pP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DA79"/>
              </a:buClr>
              <a:buFont typeface="Wingdings" pitchFamily="2" charset="2"/>
              <a:buChar char="§"/>
            </a:pPr>
            <a:endParaRPr lang="en-US" sz="26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DA79"/>
              </a:buClr>
            </a:pPr>
            <a:endParaRPr sz="26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D2DA79"/>
              </a:buClr>
              <a:buSzPct val="93750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</a:t>
            </a:r>
            <a:endParaRPr sz="2400" dirty="0"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ga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</a:t>
            </a:r>
            <a:r>
              <a:rPr sz="24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)</a:t>
            </a:r>
            <a:endParaRPr lang="en-US" sz="24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endParaRPr lang="en-US" sz="24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endParaRPr lang="en-US" sz="24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endParaRPr lang="en-US" sz="24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  <a:buClr>
                <a:srgbClr val="D2DA79"/>
              </a:buClr>
              <a:buSzPct val="93750"/>
              <a:tabLst>
                <a:tab pos="287020" algn="l"/>
              </a:tabLst>
            </a:pP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Client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  <a:buClr>
                <a:srgbClr val="D2DA79"/>
              </a:buClr>
              <a:buSzPct val="93750"/>
              <a:tabLst>
                <a:tab pos="287020" algn="l"/>
              </a:tabLst>
            </a:pPr>
            <a:r>
              <a:rPr lang="en-US" sz="2400" spc="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61611"/>
            <a:ext cx="6896460" cy="46946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623247"/>
          </a:xfrm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 err="1"/>
              <a:t>Winlink</a:t>
            </a:r>
            <a:r>
              <a:rPr sz="3600" dirty="0"/>
              <a:t> </a:t>
            </a:r>
            <a:r>
              <a:rPr sz="3600" spc="-30" dirty="0"/>
              <a:t>System</a:t>
            </a:r>
            <a:r>
              <a:rPr sz="3600" spc="-110" dirty="0"/>
              <a:t> </a:t>
            </a:r>
            <a:r>
              <a:rPr sz="3600" spc="-15" dirty="0"/>
              <a:t>Architecture</a:t>
            </a:r>
            <a:endParaRPr sz="3600" dirty="0"/>
          </a:p>
        </p:txBody>
      </p:sp>
      <p:sp>
        <p:nvSpPr>
          <p:cNvPr id="10" name="object 10"/>
          <p:cNvSpPr txBox="1"/>
          <p:nvPr/>
        </p:nvSpPr>
        <p:spPr>
          <a:xfrm>
            <a:off x="685800" y="1600200"/>
            <a:ext cx="801179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buClr>
                <a:srgbClr val="F0EDB0"/>
              </a:buClr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Client users connect to gateway stations over RF (local or long distance).</a:t>
            </a:r>
          </a:p>
          <a:p>
            <a:pPr marL="431800" indent="-342900">
              <a:lnSpc>
                <a:spcPct val="100000"/>
              </a:lnSpc>
              <a:buClr>
                <a:srgbClr val="F0EDB0"/>
              </a:buClr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Gateway stations then connect to the CMS via the Internet.</a:t>
            </a:r>
          </a:p>
          <a:p>
            <a:pPr marL="431800" indent="-342900">
              <a:lnSpc>
                <a:spcPct val="100000"/>
              </a:lnSpc>
              <a:buClr>
                <a:srgbClr val="F0EDB0"/>
              </a:buClr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Local RF connections can be direct to the gateway, or use digital repeaters and/or network nodes to extend LOS range.</a:t>
            </a:r>
          </a:p>
          <a:p>
            <a:pPr marL="431800" indent="-342900">
              <a:lnSpc>
                <a:spcPct val="100000"/>
              </a:lnSpc>
              <a:buClr>
                <a:srgbClr val="F0EDB0"/>
              </a:buClr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Radio-Only “mesh” networks can be built where the gateway stations operate as message servers and do not use the internet. This creates a “local LAN” which can then be connected to other LANs via HF forwarding, regional or long distance.</a:t>
            </a:r>
          </a:p>
          <a:p>
            <a:pPr marL="431800" indent="-342900">
              <a:lnSpc>
                <a:spcPct val="100000"/>
              </a:lnSpc>
              <a:buClr>
                <a:srgbClr val="F0EDB0"/>
              </a:buClr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Direct peer-to-peer connections between clients are also supported, both local and long distance.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136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4709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Winlink Radio-Only</a:t>
            </a:r>
            <a:r>
              <a:rPr sz="4000" spc="-60" dirty="0"/>
              <a:t> </a:t>
            </a:r>
            <a:r>
              <a:rPr sz="4000" spc="-15" dirty="0"/>
              <a:t>Network</a:t>
            </a:r>
            <a:br>
              <a:rPr lang="en-US" sz="4000" spc="-15" dirty="0"/>
            </a:br>
            <a:r>
              <a:rPr lang="en-US" sz="2800" spc="-15" dirty="0"/>
              <a:t>Local networks connected by HF, regional or long distance</a:t>
            </a:r>
            <a:endParaRPr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968500"/>
            <a:ext cx="7632700" cy="3898900"/>
            <a:chOff x="762000" y="1968500"/>
            <a:chExt cx="7632700" cy="3898900"/>
          </a:xfrm>
        </p:grpSpPr>
        <p:sp>
          <p:nvSpPr>
            <p:cNvPr id="3" name="object 3"/>
            <p:cNvSpPr/>
            <p:nvPr/>
          </p:nvSpPr>
          <p:spPr>
            <a:xfrm>
              <a:off x="762000" y="1968500"/>
              <a:ext cx="7632700" cy="3898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7069" y="5086738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Users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95800" y="2819400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Users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7393" y="5003046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Users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4831" y="2819400"/>
              <a:ext cx="1633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Geographically</a:t>
              </a:r>
            </a:p>
            <a:p>
              <a:r>
                <a:rPr lang="en-US" dirty="0"/>
                <a:t>Separated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Winlink </a:t>
            </a:r>
            <a:r>
              <a:rPr sz="3600" spc="-45" dirty="0"/>
              <a:t>Peer-To-Peer </a:t>
            </a:r>
            <a:r>
              <a:rPr sz="3600" spc="-5" dirty="0"/>
              <a:t>Radio-Only</a:t>
            </a:r>
            <a:r>
              <a:rPr sz="3600" spc="-40" dirty="0"/>
              <a:t> </a:t>
            </a:r>
            <a:r>
              <a:rPr sz="3600" spc="-15" dirty="0"/>
              <a:t>Operation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549146"/>
            <a:ext cx="8293734" cy="204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Peer-to-peer: direct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connection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between</a:t>
            </a:r>
            <a:r>
              <a:rPr sz="2600" spc="-459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end-users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sz="26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used,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communication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Only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two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client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stations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are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involved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100%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error-free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transmission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4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attachments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714" y="4114800"/>
            <a:ext cx="7427086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1608</Words>
  <Application>Microsoft Office PowerPoint</Application>
  <PresentationFormat>On-screen Show (4:3)</PresentationFormat>
  <Paragraphs>206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What is Winlink </vt:lpstr>
      <vt:lpstr>What Winlink offers for EMCOMM</vt:lpstr>
      <vt:lpstr>What Winlink offers for EMCOMM (more)</vt:lpstr>
      <vt:lpstr>Winlink System Architecture</vt:lpstr>
      <vt:lpstr>Winlink Normal Network Operation</vt:lpstr>
      <vt:lpstr>Winlink System Architecture</vt:lpstr>
      <vt:lpstr>Winlink Radio-Only Network Local networks connected by HF, regional or long distance</vt:lpstr>
      <vt:lpstr>Winlink Peer-To-Peer Radio-Only Operation</vt:lpstr>
      <vt:lpstr>Winlink Connection Modes</vt:lpstr>
      <vt:lpstr>Levels of Message Validation &amp; Correction</vt:lpstr>
      <vt:lpstr>Resources Needed for RMS Express VHF/UHF Packet Radio</vt:lpstr>
      <vt:lpstr>SignaLink Soundcard Interface</vt:lpstr>
      <vt:lpstr>Packet TNC</vt:lpstr>
      <vt:lpstr>Installing RMS Express</vt:lpstr>
      <vt:lpstr>RMS Express Main Screen</vt:lpstr>
      <vt:lpstr>Composing A Message</vt:lpstr>
      <vt:lpstr>Using a Message Template</vt:lpstr>
      <vt:lpstr>Pending Message In Outbox</vt:lpstr>
      <vt:lpstr>Resources Needed for RMS Express HF Winmor</vt:lpstr>
      <vt:lpstr>Active Winmor Connection</vt:lpstr>
      <vt:lpstr>RMS Express HTML Forms</vt:lpstr>
      <vt:lpstr>HTML Form and Template Set</vt:lpstr>
      <vt:lpstr>RMS Express Forms ICS form for data entry in browser</vt:lpstr>
      <vt:lpstr>RMS Express Forms Completed form ready to send</vt:lpstr>
      <vt:lpstr>Available RMS Express Forms (ICS)</vt:lpstr>
      <vt:lpstr>Available RMS Express Forms (general)</vt:lpstr>
      <vt:lpstr>Generated ICS-309 PDF Message Log Report</vt:lpstr>
      <vt:lpstr>Conclusion</vt:lpstr>
      <vt:lpstr>Follow on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Winlink</dc:title>
  <dc:subject>ARRL Webinar on Winlink</dc:subject>
  <dc:creator>Phil Sherrod - W4PHS, NS7C</dc:creator>
  <dc:description>NS7C updates, 2/2016</dc:description>
  <cp:lastModifiedBy>admin</cp:lastModifiedBy>
  <cp:revision>84</cp:revision>
  <dcterms:created xsi:type="dcterms:W3CDTF">2016-02-12T06:38:49Z</dcterms:created>
  <dcterms:modified xsi:type="dcterms:W3CDTF">2016-03-21T17:47:27Z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2016-02-12T00:00:00Z</vt:filetime>
  </property>
</Properties>
</file>